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6858000" cx="12192000"/>
  <p:notesSz cx="6858000" cy="9144000"/>
  <p:embeddedFontLst>
    <p:embeddedFont>
      <p:font typeface="Proxima Nova"/>
      <p:regular r:id="rId96"/>
      <p:bold r:id="rId97"/>
      <p:italic r:id="rId98"/>
      <p:boldItalic r:id="rId99"/>
    </p:embeddedFont>
    <p:embeddedFont>
      <p:font typeface="Roboto"/>
      <p:regular r:id="rId100"/>
      <p:bold r:id="rId101"/>
      <p:italic r:id="rId102"/>
      <p:boldItalic r:id="rId103"/>
    </p:embeddedFont>
    <p:embeddedFont>
      <p:font typeface="Helvetica Neue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8" roundtripDataSignature="AMtx7mii2sG0ERIoASVJIGFsqX92y+Oa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42C261-A32A-4DBF-9C46-D563050D8A09}">
  <a:tblStyle styleId="{2D42C261-A32A-4DBF-9C46-D563050D8A0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HelveticaNeue-boldItalic.fntdata"/><Relationship Id="rId106" Type="http://schemas.openxmlformats.org/officeDocument/2006/relationships/font" Target="fonts/HelveticaNeue-italic.fntdata"/><Relationship Id="rId105" Type="http://schemas.openxmlformats.org/officeDocument/2006/relationships/font" Target="fonts/HelveticaNeue-bold.fntdata"/><Relationship Id="rId104" Type="http://schemas.openxmlformats.org/officeDocument/2006/relationships/font" Target="fonts/HelveticaNeue-regular.fntdata"/><Relationship Id="rId108" Type="http://customschemas.google.com/relationships/presentationmetadata" Target="meta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boldItalic.fntdata"/><Relationship Id="rId102" Type="http://schemas.openxmlformats.org/officeDocument/2006/relationships/font" Target="fonts/Roboto-italic.fntdata"/><Relationship Id="rId101" Type="http://schemas.openxmlformats.org/officeDocument/2006/relationships/font" Target="fonts/Roboto-bold.fntdata"/><Relationship Id="rId100" Type="http://schemas.openxmlformats.org/officeDocument/2006/relationships/font" Target="fonts/Roboto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ProximaNova-bold.fntdata"/><Relationship Id="rId96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99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98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9c0476d85_0_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c9c0476d85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9c0476d85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c9c0476d85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9c0476d85_0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c9c0476d85_0_4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c8c22afe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c8c22afe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9c0476d85_0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c9c0476d85_0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9c0476d85_0_4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c9c0476d85_0_4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9c0476d85_0_4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gc9c0476d85_0_4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9c0476d85_0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c9c0476d85_0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9c0476d85_0_5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c9c0476d85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9c0476d85_0_5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c9c0476d85_0_5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9c0476d85_0_3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c9c0476d85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9c0476d85_0_5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c9c0476d85_0_5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9c0476d85_0_5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c9c0476d85_0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ca6788c4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ca6788c4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ca6788c44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ca6788c44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9c0476d85_0_5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gc9c0476d85_0_5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9c0476d85_0_5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c9c0476d85_0_5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9c0476d85_0_8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c9c0476d85_0_8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9c0476d85_0_8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gc9c0476d85_0_8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ca6788c44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ca6788c44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bad854bef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cbad854bef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bd9e01aa3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cbd9e01aa3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ca6788c44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cca6788c44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bad854bef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gcbad854bef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9c0476d85_0_7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c9c0476d85_0_7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bad854bef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bad854bef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bd9e01aa3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bd9e01aa3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9c0476d85_0_8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gc9c0476d85_0_8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ca6788c44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ca6788c44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ca6788c44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ca6788c44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bad854bef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bad854bef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9c0476d85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c9c0476d85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a53d35085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ca53d35085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bad854bef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cbad854bef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9c0476d85_0_7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c9c0476d85_0_7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a53d35085_0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gca53d35085_0_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a53d35085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ca53d35085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a53d3508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ca53d3508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a53d35085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ca53d35085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adcf945b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cadcf945b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adcf945b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cadcf945b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adcf945b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cadcf945b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9c0476d85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c9c0476d85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a53d35085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ca53d35085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adcf945b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cadcf945b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adcf945b9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cadcf945b9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adcf945b9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cadcf945b9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a53d35085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ca53d35085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a53d35085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gca53d35085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a53d35085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ca53d35085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a549a2af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Google Shape;506;gca549a2af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7c0da0410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7c0da0410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bd9e01aa3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bd9e01aa3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9c0476d85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c9c0476d85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7c0da041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7c0da0410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ce07e88eb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ce07e88eb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ce07e88e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ce07e88eb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ce07e88eb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ce07e88eb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ce07e88eb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ce07e88eb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a53d35085_0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7" name="Google Shape;567;gca53d35085_0_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ca53d35085_0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4" name="Google Shape;574;gca53d35085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a53d35085_0_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1" name="Google Shape;581;gca53d35085_0_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ca53d35085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gca53d35085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7c0da0410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7c0da0410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9c0476d85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c9c0476d85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cca6788c44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cca6788c44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ca6788c44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cca6788c44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cbad854bef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gcbad854bef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c7c0da0410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gc7c0da041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c7c0da0410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c7c0da0410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c7c0da0410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c7c0da0410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cbad854bef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cbad854bef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bad854bef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cbad854bef_0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9c0476d85_0_7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c9c0476d85_0_7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9c0476d85_0_8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gc9c0476d85_0_8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9c0476d85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c9c0476d85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c9c0476d85_0_8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c9c0476d85_0_8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9c0476d85_0_8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Google Shape;683;gc9c0476d85_0_8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cca6788c44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gcca6788c4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cca6788c4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Google Shape;696;gcca6788c44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cca6788c44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4" name="Google Shape;704;gcca6788c44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cca6788c4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1" name="Google Shape;711;gcca6788c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cca6788c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8" name="Google Shape;718;gcca6788c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cca6788c44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cca6788c44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cca6788c4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cca6788c44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bd9e01aa3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9" name="Google Shape;739;gcbd9e01aa3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9c0476d85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gc9c0476d85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cca6788c4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5" name="Google Shape;745;gcca6788c4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2" type="body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3" type="body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3" id="10" name="Google Shape;10;p10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" id="11" name="Google Shape;11;p10"/>
          <p:cNvPicPr preferRelativeResize="0"/>
          <p:nvPr/>
        </p:nvPicPr>
        <p:blipFill rotWithShape="1">
          <a:blip r:embed="rId3">
            <a:alphaModFix/>
          </a:blip>
          <a:srcRect b="26524" l="0" r="0" t="24338"/>
          <a:stretch/>
        </p:blipFill>
        <p:spPr>
          <a:xfrm>
            <a:off x="0" y="0"/>
            <a:ext cx="6858000" cy="3369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2" name="Google Shape;12;p10"/>
          <p:cNvPicPr preferRelativeResize="0"/>
          <p:nvPr/>
        </p:nvPicPr>
        <p:blipFill rotWithShape="1">
          <a:blip r:embed="rId4">
            <a:alphaModFix/>
          </a:blip>
          <a:srcRect b="65080" l="6718" r="38528" t="1"/>
          <a:stretch/>
        </p:blipFill>
        <p:spPr>
          <a:xfrm>
            <a:off x="9152238" y="4937473"/>
            <a:ext cx="3039763" cy="192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1 Ноутбук справа">
  <p:cSld name="Слайд №3.1 Ноутбук справа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72" name="Google Shape;72;p18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" name="Google Shape;74;p18"/>
          <p:cNvSpPr/>
          <p:nvPr/>
        </p:nvSpPr>
        <p:spPr>
          <a:xfrm>
            <a:off x="5208690" y="1511831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75" name="Google Shape;75;p18"/>
          <p:cNvSpPr txBox="1"/>
          <p:nvPr>
            <p:ph idx="3" type="body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3.2 Ноутбук слева">
  <p:cSld name="Слайд №3.2 Ноутбук слева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9" name="Google Shape;79;p19"/>
          <p:cNvSpPr/>
          <p:nvPr/>
        </p:nvSpPr>
        <p:spPr>
          <a:xfrm>
            <a:off x="-1757206" y="1585488"/>
            <a:ext cx="8515978" cy="491701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81" name="Google Shape;81;p19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1 Два столбца">
  <p:cSld name="Слайд №4.1 Два столбца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84" name="Google Shape;84;p20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6" name="Google Shape;86;p20"/>
          <p:cNvCxnSpPr/>
          <p:nvPr/>
        </p:nvCxnSpPr>
        <p:spPr>
          <a:xfrm flipH="1" rot="10800000">
            <a:off x="7425505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20"/>
          <p:cNvSpPr txBox="1"/>
          <p:nvPr>
            <p:ph idx="2" type="body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3" type="body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4.2 Два столбца">
  <p:cSld name="Слайд №4.2 Два столбца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90" name="Google Shape;90;p21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92" name="Google Shape;92;p21"/>
          <p:cNvCxnSpPr/>
          <p:nvPr/>
        </p:nvCxnSpPr>
        <p:spPr>
          <a:xfrm flipH="1" rot="10800000">
            <a:off x="1120774" y="1648944"/>
            <a:ext cx="3421062" cy="42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3" type="body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3" id="15" name="Google Shape;15;p12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2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2" type="body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3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 6.1 Отбивка вертикальная">
  <p:cSld name="Слайд № 6.1 Отбивка вертикальная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/>
          <p:nvPr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12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34431" t="63472"/>
          <a:stretch/>
        </p:blipFill>
        <p:spPr>
          <a:xfrm>
            <a:off x="8564468" y="-29277"/>
            <a:ext cx="3627532" cy="20791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13" id="24" name="Google Shape;24;p13"/>
          <p:cNvPicPr preferRelativeResize="0"/>
          <p:nvPr/>
        </p:nvPicPr>
        <p:blipFill rotWithShape="1">
          <a:blip r:embed="rId2">
            <a:alphaModFix/>
          </a:blip>
          <a:srcRect b="0" l="0" r="82814" t="63472"/>
          <a:stretch/>
        </p:blipFill>
        <p:spPr>
          <a:xfrm>
            <a:off x="5486312" y="4920746"/>
            <a:ext cx="950811" cy="207915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3"/>
          <p:cNvSpPr txBox="1"/>
          <p:nvPr>
            <p:ph idx="2" type="body"/>
          </p:nvPr>
        </p:nvSpPr>
        <p:spPr>
          <a:xfrm>
            <a:off x="0" y="3622"/>
            <a:ext cx="6095999" cy="6877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9c0476d85_0_5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c9c0476d85_0_54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gc9c0476d85_0_5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32" name="Google Shape;32;p15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15"/>
          <p:cNvCxnSpPr/>
          <p:nvPr/>
        </p:nvCxnSpPr>
        <p:spPr>
          <a:xfrm>
            <a:off x="1121333" y="1544596"/>
            <a:ext cx="3420001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15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" name="Google Shape;35;p15"/>
          <p:cNvSpPr txBox="1"/>
          <p:nvPr>
            <p:ph idx="3" type="body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" name="Google Shape;36;p15"/>
          <p:cNvSpPr txBox="1"/>
          <p:nvPr>
            <p:ph idx="4" type="body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23332"/>
              </a:buClr>
              <a:buSzPts val="48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5 Контакты">
  <p:cSld name="Слайд №5 Контакты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1" name="Google Shape;4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0775" y="1525062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3" id="42" name="Google Shape;42;p11"/>
          <p:cNvPicPr preferRelativeResize="0"/>
          <p:nvPr/>
        </p:nvPicPr>
        <p:blipFill rotWithShape="1">
          <a:blip r:embed="rId3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/>
          <p:nvPr>
            <p:ph idx="4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0775" y="2820321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0775" y="411558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idx="5" type="body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6" type="body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2" id="48" name="Google Shape;48;p11"/>
          <p:cNvPicPr preferRelativeResize="0"/>
          <p:nvPr/>
        </p:nvPicPr>
        <p:blipFill rotWithShape="1">
          <a:blip r:embed="rId6">
            <a:alphaModFix/>
          </a:blip>
          <a:srcRect b="26524" l="0" r="0" t="24338"/>
          <a:stretch/>
        </p:blipFill>
        <p:spPr>
          <a:xfrm>
            <a:off x="8538594" y="5062836"/>
            <a:ext cx="3653406" cy="179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1 Разворот справа">
  <p:cSld name="Слайд №2.1 Разворот справа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53" name="Google Shape;53;p16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6"/>
          <p:cNvSpPr txBox="1"/>
          <p:nvPr>
            <p:ph idx="3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5" name="Google Shape;55;p16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6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6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43" id="61" name="Google Shape;61;p17"/>
          <p:cNvPicPr preferRelativeResize="0"/>
          <p:nvPr/>
        </p:nvPicPr>
        <p:blipFill rotWithShape="1">
          <a:blip r:embed="rId2">
            <a:alphaModFix/>
          </a:blip>
          <a:srcRect b="78012" l="38098" r="46928" t="6809"/>
          <a:stretch/>
        </p:blipFill>
        <p:spPr>
          <a:xfrm>
            <a:off x="-3259" y="279216"/>
            <a:ext cx="770023" cy="77329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>
            <p:ph idx="2" type="body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63" name="Google Shape;63;p17"/>
          <p:cNvCxnSpPr/>
          <p:nvPr/>
        </p:nvCxnSpPr>
        <p:spPr>
          <a:xfrm flipH="1" rot="10800000">
            <a:off x="1120775" y="1752695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7"/>
          <p:cNvCxnSpPr/>
          <p:nvPr/>
        </p:nvCxnSpPr>
        <p:spPr>
          <a:xfrm flipH="1" rot="10800000">
            <a:off x="1120775" y="6000677"/>
            <a:ext cx="9796232" cy="1270"/>
          </a:xfrm>
          <a:prstGeom prst="straightConnector1">
            <a:avLst/>
          </a:prstGeom>
          <a:noFill/>
          <a:ln cap="flat" cmpd="sng" w="34925">
            <a:solidFill>
              <a:srgbClr val="FB2A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7"/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10501905" y="1896521"/>
            <a:ext cx="272402" cy="27239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cap="flat" cmpd="sng" w="1817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cap="flat" cmpd="sng" w="127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>
            <p:ph idx="3" type="body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hyperlink" Target="https://ok.me/RZgX" TargetMode="External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mpscicenter.ru/students/872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WAZb1GsvGBY" TargetMode="External"/><Relationship Id="rId4" Type="http://schemas.openxmlformats.org/officeDocument/2006/relationships/image" Target="../media/image15.jpg"/><Relationship Id="rId5" Type="http://schemas.openxmlformats.org/officeDocument/2006/relationships/hyperlink" Target="http://www.youtube.com/watch?v=jmjzSor1WDU" TargetMode="External"/><Relationship Id="rId6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hyperlink" Target="https://leands.ru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featurestore.org/" TargetMode="External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hyperlink" Target="https://cloud.google.com/solutions/machine-learning/mlops-continuous-delivery-and-automation-pipelines-in-machine-learn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hyperlink" Target="https://cloud.google.com/solutions/machine-learning/mlops-continuous-delivery-and-automation-pipelines-in-machine-learning" TargetMode="External"/><Relationship Id="rId5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4.jpg"/><Relationship Id="rId6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hyperlink" Target="https://github.com/mercari/ml-system-design-pattern/blob/master/Serving-patterns/Synchronous-pattern/design_en.md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mercari/ml-system-design-pattern/blob/master/Serving-patterns/Synchronous-pattern/design_en.m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Relationship Id="rId4" Type="http://schemas.openxmlformats.org/officeDocument/2006/relationships/hyperlink" Target="https://github.com/mercari/ml-system-design-pattern/blob/master/Serving-patterns/Asynchronous-pattern/design_en.md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mercari/ml-system-design-pattern/blob/master/Serving-patterns/Asynchronous-pattern/design_en.md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jpg"/><Relationship Id="rId4" Type="http://schemas.openxmlformats.org/officeDocument/2006/relationships/image" Target="../media/image48.png"/><Relationship Id="rId5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Relationship Id="rId4" Type="http://schemas.openxmlformats.org/officeDocument/2006/relationships/hyperlink" Target="https://medium.com/eliiza-ai/why-your-models-might-not-work-after-covid-19-a00509e4920b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0.png"/><Relationship Id="rId4" Type="http://schemas.openxmlformats.org/officeDocument/2006/relationships/image" Target="../media/image45.jp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hyperlink" Target="https://papers.nips.cc/paper/2015/file/86df7dcfd896fcaf2674f757a2463eba-Paper.pdf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idx="1" type="body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600"/>
              <a:buNone/>
            </a:pPr>
            <a:r>
              <a:rPr lang="ru-RU" sz="3000"/>
              <a:t>Михаил Марюфич, MLE</a:t>
            </a:r>
            <a:endParaRPr sz="3000"/>
          </a:p>
        </p:txBody>
      </p:sp>
      <p:sp>
        <p:nvSpPr>
          <p:cNvPr id="100" name="Google Shape;100;p1"/>
          <p:cNvSpPr txBox="1"/>
          <p:nvPr>
            <p:ph idx="3" type="body"/>
          </p:nvPr>
        </p:nvSpPr>
        <p:spPr>
          <a:xfrm>
            <a:off x="544425" y="3305875"/>
            <a:ext cx="8945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428"/>
              </a:lnSpc>
              <a:spcBef>
                <a:spcPts val="0"/>
              </a:spcBef>
              <a:spcAft>
                <a:spcPts val="1500"/>
              </a:spcAft>
              <a:buSzPts val="5200"/>
              <a:buNone/>
            </a:pPr>
            <a:r>
              <a:rPr lang="ru-RU" sz="4200">
                <a:solidFill>
                  <a:srgbClr val="333333"/>
                </a:solidFill>
                <a:highlight>
                  <a:srgbClr val="FFFFFF"/>
                </a:highlight>
              </a:rPr>
              <a:t>Машинное обучение в продакшене</a:t>
            </a:r>
            <a:endParaRPr sz="4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9c0476d85_0_18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MLOPS</a:t>
            </a:r>
            <a:endParaRPr/>
          </a:p>
        </p:txBody>
      </p:sp>
      <p:pic>
        <p:nvPicPr>
          <p:cNvPr id="162" name="Google Shape;162;gc9c0476d85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050" y="0"/>
            <a:ext cx="915005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c9c0476d85_0_204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c9c0476d85_0_204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c9c0476d85_0_204"/>
          <p:cNvSpPr txBox="1"/>
          <p:nvPr/>
        </p:nvSpPr>
        <p:spPr>
          <a:xfrm>
            <a:off x="-216900" y="4268500"/>
            <a:ext cx="79806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Давайте знакомиться!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9c0476d85_0_40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Заполняем опрос!</a:t>
            </a:r>
            <a:endParaRPr/>
          </a:p>
        </p:txBody>
      </p:sp>
      <p:pic>
        <p:nvPicPr>
          <p:cNvPr id="175" name="Google Shape;175;gc9c0476d85_0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375" y="1631650"/>
            <a:ext cx="4055370" cy="52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c9c0476d85_0_404"/>
          <p:cNvSpPr txBox="1"/>
          <p:nvPr/>
        </p:nvSpPr>
        <p:spPr>
          <a:xfrm>
            <a:off x="6994125" y="6295650"/>
            <a:ext cx="44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https://ok.me/RZgX</a:t>
            </a:r>
            <a:endParaRPr/>
          </a:p>
        </p:txBody>
      </p:sp>
      <p:pic>
        <p:nvPicPr>
          <p:cNvPr id="177" name="Google Shape;177;gc9c0476d85_0_4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052" y="466578"/>
            <a:ext cx="3935250" cy="5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c8c22afe3_0_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 курсе</a:t>
            </a:r>
            <a:endParaRPr/>
          </a:p>
        </p:txBody>
      </p:sp>
      <p:sp>
        <p:nvSpPr>
          <p:cNvPr id="183" name="Google Shape;183;gcc8c22afe3_0_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/>
              <a:t>Проходит каждый вторник в 19-00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/>
              <a:t>По формату лекции + демки (попробуем практики, но как пойдет)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По наполнению -- планируются лекции + демонстрации(лайв кодинг, демо инструментов и тд), но возможны и практики(с активным участием, посмотрим как пойдет этот формат).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На курсе будет 5 обязательных домашних работ. За все это дело можно будет набрать 100 баллов, критерии будут при выдаче (ближайшая на следующем занятии)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На 5 - 85 баллов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На 4 - 65 баллов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На 3 - 45 баллов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+ могут быть необязательные активности, которые также будут оцениваться(все гибко). 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c9c0476d85_0_410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c9c0476d85_0_410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c9c0476d85_0_410"/>
          <p:cNvSpPr txBox="1"/>
          <p:nvPr/>
        </p:nvSpPr>
        <p:spPr>
          <a:xfrm>
            <a:off x="-216900" y="4268500"/>
            <a:ext cx="79806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Приступаем к делу =)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9c0476d85_0_41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План занятия</a:t>
            </a:r>
            <a:endParaRPr/>
          </a:p>
        </p:txBody>
      </p:sp>
      <p:sp>
        <p:nvSpPr>
          <p:cNvPr id="196" name="Google Shape;196;gc9c0476d85_0_419"/>
          <p:cNvSpPr txBox="1"/>
          <p:nvPr/>
        </p:nvSpPr>
        <p:spPr>
          <a:xfrm>
            <a:off x="1273675" y="2123150"/>
            <a:ext cx="5433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ru-RU"/>
              <a:t>Обсуждаем различные этапы жизненного цикла ML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а) Постановка целей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б) Работа с данными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в) Тренировка моделей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г)  Деплой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д) Моноторинг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е) Итерация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ru-RU"/>
              <a:t>Роли в ДС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-RU"/>
              <a:t>GIT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9c0476d85_0_425"/>
          <p:cNvSpPr txBox="1"/>
          <p:nvPr>
            <p:ph idx="1" type="body"/>
          </p:nvPr>
        </p:nvSpPr>
        <p:spPr>
          <a:xfrm>
            <a:off x="6700838" y="4400550"/>
            <a:ext cx="49578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Основные этапы разработки модели</a:t>
            </a:r>
            <a:endParaRPr/>
          </a:p>
        </p:txBody>
      </p:sp>
      <p:sp>
        <p:nvSpPr>
          <p:cNvPr id="202" name="Google Shape;202;gc9c0476d85_0_425"/>
          <p:cNvSpPr txBox="1"/>
          <p:nvPr>
            <p:ph idx="2" type="body"/>
          </p:nvPr>
        </p:nvSpPr>
        <p:spPr>
          <a:xfrm>
            <a:off x="0" y="3622"/>
            <a:ext cx="6096000" cy="6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203" name="Google Shape;203;gc9c0476d85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3625" y="11388"/>
            <a:ext cx="6835226" cy="683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c9c0476d85_0_432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c9c0476d85_0_432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c9c0476d85_0_432"/>
          <p:cNvSpPr txBox="1"/>
          <p:nvPr/>
        </p:nvSpPr>
        <p:spPr>
          <a:xfrm>
            <a:off x="-216900" y="4268500"/>
            <a:ext cx="79806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Определяем цели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9c0476d85_0_54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Примеры “целей”</a:t>
            </a:r>
            <a:endParaRPr/>
          </a:p>
        </p:txBody>
      </p:sp>
      <p:sp>
        <p:nvSpPr>
          <p:cNvPr id="216" name="Google Shape;216;gc9c0476d85_0_549"/>
          <p:cNvSpPr txBox="1"/>
          <p:nvPr/>
        </p:nvSpPr>
        <p:spPr>
          <a:xfrm>
            <a:off x="1273675" y="2123150"/>
            <a:ext cx="85278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AutoNum type="arabicParenR"/>
            </a:pPr>
            <a:r>
              <a:rPr b="0" i="0" lang="ru-RU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Сделать нейронную сеть, которая будет детектить спам.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AutoNum type="arabicParenR"/>
            </a:pPr>
            <a:r>
              <a:rPr b="0" i="0" lang="ru-RU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Внедрить в продакшен 100 моделей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AutoNum type="arabicParenR"/>
            </a:pPr>
            <a:r>
              <a:rPr b="0" i="0" lang="ru-RU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Разобраться, как работает BERT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9c0476d85_0_56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Примеры целей</a:t>
            </a:r>
            <a:endParaRPr/>
          </a:p>
        </p:txBody>
      </p:sp>
      <p:sp>
        <p:nvSpPr>
          <p:cNvPr id="222" name="Google Shape;222;gc9c0476d85_0_560"/>
          <p:cNvSpPr txBox="1"/>
          <p:nvPr/>
        </p:nvSpPr>
        <p:spPr>
          <a:xfrm>
            <a:off x="1273675" y="1717525"/>
            <a:ext cx="85278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arenR"/>
            </a:pPr>
            <a:r>
              <a:rPr i="0" lang="ru-RU" sz="2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Снизить количество людей, которые видят спам до 1%</a:t>
            </a:r>
            <a:endParaRPr i="0" sz="2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i="0" sz="2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arenR"/>
            </a:pPr>
            <a:r>
              <a:rPr i="0" lang="ru-RU" sz="2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Снизить количество людей, которые не возвращают большие кредиты(более 1 млн рублей до 0.05% от всех, кому вы выдаем такие.</a:t>
            </a:r>
            <a:br>
              <a:rPr i="0" lang="ru-RU" sz="2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i="0" sz="2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roxima Nova"/>
              <a:buAutoNum type="arabicParenR"/>
            </a:pPr>
            <a:r>
              <a:rPr i="0" lang="ru-RU" sz="2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Повысить среднее время пользования нашим сервисом до 100 минут в день.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9c0476d85_0_397"/>
          <p:cNvSpPr txBox="1"/>
          <p:nvPr>
            <p:ph idx="2" type="body"/>
          </p:nvPr>
        </p:nvSpPr>
        <p:spPr>
          <a:xfrm>
            <a:off x="0" y="3622"/>
            <a:ext cx="6096000" cy="6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t/>
            </a:r>
            <a:endParaRPr/>
          </a:p>
        </p:txBody>
      </p:sp>
      <p:sp>
        <p:nvSpPr>
          <p:cNvPr id="106" name="Google Shape;106;gc9c0476d85_0_397"/>
          <p:cNvSpPr txBox="1"/>
          <p:nvPr>
            <p:ph idx="1" type="body"/>
          </p:nvPr>
        </p:nvSpPr>
        <p:spPr>
          <a:xfrm>
            <a:off x="6700851" y="4400550"/>
            <a:ext cx="54912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</a:pPr>
            <a:r>
              <a:rPr lang="ru-RU"/>
              <a:t>Михаил Марюфич</a:t>
            </a:r>
            <a:r>
              <a:rPr lang="ru-RU" sz="3000"/>
              <a:t> </a:t>
            </a:r>
            <a:br>
              <a:rPr lang="ru-RU" sz="3000"/>
            </a:br>
            <a:br>
              <a:rPr lang="ru-RU" sz="3000"/>
            </a:br>
            <a:r>
              <a:rPr lang="ru-RU" sz="3000"/>
              <a:t>ML Engineer</a:t>
            </a:r>
            <a:endParaRPr sz="3000"/>
          </a:p>
        </p:txBody>
      </p:sp>
      <p:sp>
        <p:nvSpPr>
          <p:cNvPr id="107" name="Google Shape;107;gc9c0476d85_0_397"/>
          <p:cNvSpPr txBox="1"/>
          <p:nvPr/>
        </p:nvSpPr>
        <p:spPr>
          <a:xfrm>
            <a:off x="257125" y="241250"/>
            <a:ext cx="6365100" cy="6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делаю?</a:t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Разрабатываю</a:t>
            </a:r>
            <a: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ML решения полного цикла</a:t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Выкатываю</a:t>
            </a:r>
            <a: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их в продакшен</a:t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Улучшаю</a:t>
            </a:r>
            <a: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инфраструктуру для ML</a:t>
            </a:r>
            <a:b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сделал?</a:t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Различные реко-пайплайны</a:t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Поиск дубликатов в Юле </a:t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Распознавание текста в ОК</a:t>
            </a:r>
            <a:b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Распознавание документов для Ситимобил</a:t>
            </a:r>
            <a:b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Автоматизация обучения и выкатки моделей </a:t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Образование</a:t>
            </a:r>
            <a:r>
              <a:rPr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br>
              <a:rPr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МатМех СПбГУ</a:t>
            </a:r>
            <a:br>
              <a:rPr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 Science Center</a:t>
            </a:r>
            <a:r>
              <a:rPr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по направлению Data Science и Software Engineering</a:t>
            </a:r>
            <a:endParaRPr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ru-RU" sz="16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https://compscicenter.ru/students/872/</a:t>
            </a:r>
            <a:br>
              <a:rPr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i="0" lang="ru-RU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gc9c0476d85_0_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350" y="3625"/>
            <a:ext cx="2309275" cy="229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9c0476d85_0_55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Цели (SMART)</a:t>
            </a:r>
            <a:endParaRPr/>
          </a:p>
        </p:txBody>
      </p:sp>
      <p:sp>
        <p:nvSpPr>
          <p:cNvPr id="228" name="Google Shape;228;gc9c0476d85_0_554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29" name="Google Shape;229;gc9c0476d85_0_554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/>
          </a:p>
        </p:txBody>
      </p:sp>
      <p:pic>
        <p:nvPicPr>
          <p:cNvPr id="230" name="Google Shape;230;gc9c0476d85_0_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75" y="1694981"/>
            <a:ext cx="10854849" cy="46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9c0476d85_0_56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OKR (objectives and key result)</a:t>
            </a:r>
            <a:endParaRPr/>
          </a:p>
        </p:txBody>
      </p:sp>
      <p:pic>
        <p:nvPicPr>
          <p:cNvPr id="236" name="Google Shape;236;gc9c0476d85_0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50" y="2417675"/>
            <a:ext cx="6305025" cy="35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c9c0476d85_0_565"/>
          <p:cNvSpPr txBox="1"/>
          <p:nvPr/>
        </p:nvSpPr>
        <p:spPr>
          <a:xfrm>
            <a:off x="7027350" y="3085650"/>
            <a:ext cx="478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Иерархическая структура целей, от главных ключевых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целей для организации до целей конкретных сотрудников.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Все, что мы делаем — ведет к достижению ключевых целей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ca6788c44_0_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Доклады по OKR/проверке гипотез </a:t>
            </a:r>
            <a:endParaRPr/>
          </a:p>
        </p:txBody>
      </p:sp>
      <p:sp>
        <p:nvSpPr>
          <p:cNvPr id="243" name="Google Shape;243;gcca6788c44_0_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cca6788c44_0_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Про OKR для организаций и продуктовых команд не говорил только ленивый. Все пытаются внедрить данную методологию, а большое количество докладов и статей с советами и с разбором типичных ошибок упрощают этот процесс, но информации о том, как это делать в DS/ML проектах, где очень много уникальной для домена специфики и крайне высокий уровень неопределенности. &#10;&#10;В докладе я сфокусируюсь на своем опыте использования OKR и дам советы, как делать можно, а как не стоит, и нужен ли вообще OKR в Data Science." id="245" name="Google Shape;245;gcca6788c44_0_0" title="OKR в Data Science, Адам Елдаров, CPO at YouD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00" y="1732650"/>
            <a:ext cx="5279200" cy="395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ак строить DS процессы и команду в условиях растущего и быстро меняющегося бизнеса при сильно ограниченных ресурсах. Поговорим про то, как организовать DS в компании, какие варианты построения команд есть, как фокусировать команду на самом важном, проверять гипотезы и как оценивать их эффективность для бизнеса.&#10;&#10;Слайды: https://www.dropbox.com/s/vgjym4o19oau1ng/LeanDS2-Eldarov.pdf&#10;&#10;Присоединяйтесь к каналу https://t.me/leands" id="246" name="Google Shape;246;gcca6788c44_0_0" title="Как мы проверяем и оцениваем гипотезы в YouDo, Адам Елдаров, Head of Product and Data Science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5575" y="1732650"/>
            <a:ext cx="5362667" cy="40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ca6788c44_0_9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Lean Machine Learning</a:t>
            </a:r>
            <a:endParaRPr/>
          </a:p>
        </p:txBody>
      </p:sp>
      <p:sp>
        <p:nvSpPr>
          <p:cNvPr id="252" name="Google Shape;252;gcca6788c44_0_94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cca6788c44_0_94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gcca6788c44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750" y="1668475"/>
            <a:ext cx="5702350" cy="51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cca6788c44_0_94"/>
          <p:cNvSpPr txBox="1"/>
          <p:nvPr/>
        </p:nvSpPr>
        <p:spPr>
          <a:xfrm>
            <a:off x="9821325" y="6457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https://leands.ru/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9c0476d85_0_57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261" name="Google Shape;261;gc9c0476d85_0_571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Не делаем то, что делать не надо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Используем SMART для формулировки целей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Думаем об измерении бизнес метрик</a:t>
            </a:r>
            <a:endParaRPr/>
          </a:p>
        </p:txBody>
      </p:sp>
      <p:sp>
        <p:nvSpPr>
          <p:cNvPr id="262" name="Google Shape;262;gc9c0476d85_0_571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c9c0476d85_0_577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c9c0476d85_0_577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c9c0476d85_0_577"/>
          <p:cNvSpPr txBox="1"/>
          <p:nvPr/>
        </p:nvSpPr>
        <p:spPr>
          <a:xfrm>
            <a:off x="-216900" y="4268500"/>
            <a:ext cx="79806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Работа с данными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9c0476d85_0_883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 sz="3500"/>
              <a:t>Зачем нам данные?</a:t>
            </a:r>
            <a:endParaRPr sz="3500"/>
          </a:p>
        </p:txBody>
      </p:sp>
      <p:sp>
        <p:nvSpPr>
          <p:cNvPr id="275" name="Google Shape;275;gc9c0476d85_0_883"/>
          <p:cNvSpPr txBox="1"/>
          <p:nvPr/>
        </p:nvSpPr>
        <p:spPr>
          <a:xfrm>
            <a:off x="1120775" y="2201350"/>
            <a:ext cx="5418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Учим на них модели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Ищем в них инсайты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Делаем по ним предсказания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Proxima Nova"/>
                <a:ea typeface="Proxima Nova"/>
                <a:cs typeface="Proxima Nova"/>
                <a:sym typeface="Proxima Nova"/>
              </a:rPr>
              <a:t>Оцениваем по ним результат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9c0476d85_0_86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 sz="3500"/>
              <a:t>Data Store - данные должны где-то храниться</a:t>
            </a:r>
            <a:endParaRPr sz="3500"/>
          </a:p>
        </p:txBody>
      </p:sp>
      <p:sp>
        <p:nvSpPr>
          <p:cNvPr id="281" name="Google Shape;281;gc9c0476d85_0_86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2" name="Google Shape;282;gc9c0476d85_0_8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775" y="1795250"/>
            <a:ext cx="3303625" cy="2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c9c0476d85_0_8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5825" y="1474525"/>
            <a:ext cx="2348900" cy="23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c9c0476d85_0_8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1850" y="3726800"/>
            <a:ext cx="3394450" cy="16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c9c0476d85_0_8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2075" y="3823422"/>
            <a:ext cx="3423075" cy="256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ca6788c44_0_14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Вопросы к данным</a:t>
            </a:r>
            <a:endParaRPr/>
          </a:p>
        </p:txBody>
      </p:sp>
      <p:sp>
        <p:nvSpPr>
          <p:cNvPr id="291" name="Google Shape;291;gcca6788c44_0_142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Какие релевантные датасеты доступны?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Достаточно ли точны и надежны данные?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получить доступ к этим данным?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Какие фичи можно получить при джойне?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Часто ли обновляются данные?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ли будет получать эти фичи в realtime?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cca6788c44_0_142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bad854bef_0_8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 sz="3500"/>
              <a:t>Data Catalog</a:t>
            </a:r>
            <a:endParaRPr sz="3500"/>
          </a:p>
        </p:txBody>
      </p:sp>
      <p:pic>
        <p:nvPicPr>
          <p:cNvPr id="298" name="Google Shape;298;gcbad854bef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688" y="2104301"/>
            <a:ext cx="7134875" cy="40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 b="15898" l="0" r="0" t="0"/>
          <a:stretch/>
        </p:blipFill>
        <p:spPr>
          <a:xfrm>
            <a:off x="0" y="0"/>
            <a:ext cx="122363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-1" y="3753853"/>
            <a:ext cx="7411454" cy="2535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707541" y="4264040"/>
            <a:ext cx="5753100" cy="150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ML?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bd9e01aa3_0_2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 sz="3500"/>
              <a:t>Data Catalog</a:t>
            </a:r>
            <a:endParaRPr sz="3500"/>
          </a:p>
        </p:txBody>
      </p:sp>
      <p:pic>
        <p:nvPicPr>
          <p:cNvPr id="304" name="Google Shape;304;gcbd9e01aa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900" y="1762500"/>
            <a:ext cx="7780801" cy="45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a6788c44_0_15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 sz="3500"/>
              <a:t>Feature Store</a:t>
            </a:r>
            <a:endParaRPr sz="3500"/>
          </a:p>
        </p:txBody>
      </p:sp>
      <p:sp>
        <p:nvSpPr>
          <p:cNvPr id="310" name="Google Shape;310;gcca6788c44_0_152"/>
          <p:cNvSpPr txBox="1"/>
          <p:nvPr/>
        </p:nvSpPr>
        <p:spPr>
          <a:xfrm>
            <a:off x="9192000" y="6406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https://www.featurestore.org/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1" name="Google Shape;311;gcca6788c44_0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999" y="2145400"/>
            <a:ext cx="8251425" cy="4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cca6788c44_0_152"/>
          <p:cNvSpPr txBox="1"/>
          <p:nvPr/>
        </p:nvSpPr>
        <p:spPr>
          <a:xfrm>
            <a:off x="1166500" y="1806225"/>
            <a:ext cx="5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Доступ к фичам в риал-тайме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bad854bef_0_10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318" name="Google Shape;318;gcbad854bef_0_10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Данные храним =)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Стремимся уметь отвечать на вышеизложенные вопросы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c9c0476d85_0_721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c9c0476d85_0_721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c9c0476d85_0_721"/>
          <p:cNvSpPr txBox="1"/>
          <p:nvPr/>
        </p:nvSpPr>
        <p:spPr>
          <a:xfrm>
            <a:off x="-138300" y="4254700"/>
            <a:ext cx="7688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Тренировка и оценка качества моделей.</a:t>
            </a:r>
            <a:endParaRPr b="0" i="0" sz="4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bad854bef_0_51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MLOPS Level 0</a:t>
            </a:r>
            <a:endParaRPr/>
          </a:p>
        </p:txBody>
      </p:sp>
      <p:pic>
        <p:nvPicPr>
          <p:cNvPr id="331" name="Google Shape;331;gcbad854bef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50" y="2315625"/>
            <a:ext cx="10629576" cy="39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cbad854bef_0_51"/>
          <p:cNvSpPr txBox="1"/>
          <p:nvPr/>
        </p:nvSpPr>
        <p:spPr>
          <a:xfrm>
            <a:off x="1249200" y="1911525"/>
            <a:ext cx="482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DS делает модели</a:t>
            </a:r>
            <a:endParaRPr sz="1800"/>
          </a:p>
        </p:txBody>
      </p:sp>
      <p:sp>
        <p:nvSpPr>
          <p:cNvPr id="333" name="Google Shape;333;gcbad854bef_0_51"/>
          <p:cNvSpPr txBox="1"/>
          <p:nvPr/>
        </p:nvSpPr>
        <p:spPr>
          <a:xfrm>
            <a:off x="2023950" y="6324900"/>
            <a:ext cx="10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https://cloud.google.com/solutions/machine-learning/mlops-continuous-delivery-and-automation-pipelines-in-machine-learning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bd9e01aa3_0_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MLOPS Level 0</a:t>
            </a:r>
            <a:endParaRPr/>
          </a:p>
        </p:txBody>
      </p:sp>
      <p:pic>
        <p:nvPicPr>
          <p:cNvPr id="339" name="Google Shape;339;gcbd9e01aa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50" y="2315625"/>
            <a:ext cx="10629576" cy="39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cbd9e01aa3_0_7"/>
          <p:cNvSpPr txBox="1"/>
          <p:nvPr/>
        </p:nvSpPr>
        <p:spPr>
          <a:xfrm>
            <a:off x="1249200" y="1911525"/>
            <a:ext cx="482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DS делает модели</a:t>
            </a:r>
            <a:endParaRPr sz="1800"/>
          </a:p>
        </p:txBody>
      </p:sp>
      <p:sp>
        <p:nvSpPr>
          <p:cNvPr id="341" name="Google Shape;341;gcbd9e01aa3_0_7"/>
          <p:cNvSpPr txBox="1"/>
          <p:nvPr/>
        </p:nvSpPr>
        <p:spPr>
          <a:xfrm>
            <a:off x="2023950" y="6324900"/>
            <a:ext cx="10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https://cloud.google.com/solutions/machine-learning/mlops-continuous-delivery-and-automation-pipelines-in-machine-learning</a:t>
            </a:r>
            <a:endParaRPr/>
          </a:p>
        </p:txBody>
      </p:sp>
      <p:pic>
        <p:nvPicPr>
          <p:cNvPr id="342" name="Google Shape;342;gcbd9e01aa3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850" y="355501"/>
            <a:ext cx="2897475" cy="17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9c0476d85_0_86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BUS FACTOR</a:t>
            </a:r>
            <a:endParaRPr/>
          </a:p>
        </p:txBody>
      </p:sp>
      <p:pic>
        <p:nvPicPr>
          <p:cNvPr id="348" name="Google Shape;348;gc9c0476d85_0_8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5" y="2079200"/>
            <a:ext cx="10394247" cy="4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ca6788c44_0_7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Проблемы</a:t>
            </a:r>
            <a:endParaRPr/>
          </a:p>
        </p:txBody>
      </p:sp>
      <p:sp>
        <p:nvSpPr>
          <p:cNvPr id="354" name="Google Shape;354;gcca6788c44_0_76"/>
          <p:cNvSpPr txBox="1"/>
          <p:nvPr/>
        </p:nvSpPr>
        <p:spPr>
          <a:xfrm>
            <a:off x="1213550" y="2163700"/>
            <a:ext cx="8052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-"/>
            </a:pPr>
            <a:r>
              <a:rPr lang="ru-RU" sz="3600">
                <a:latin typeface="Proxima Nova"/>
                <a:ea typeface="Proxima Nova"/>
                <a:cs typeface="Proxima Nova"/>
                <a:sym typeface="Proxima Nova"/>
              </a:rPr>
              <a:t>Потери данных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-"/>
            </a:pPr>
            <a:r>
              <a:rPr lang="ru-RU" sz="3600">
                <a:latin typeface="Proxima Nova"/>
                <a:ea typeface="Proxima Nova"/>
                <a:cs typeface="Proxima Nova"/>
                <a:sym typeface="Proxima Nova"/>
              </a:rPr>
              <a:t>Потери кода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-"/>
            </a:pPr>
            <a:r>
              <a:rPr lang="ru-RU" sz="3600">
                <a:latin typeface="Proxima Nova"/>
                <a:ea typeface="Proxima Nova"/>
                <a:cs typeface="Proxima Nova"/>
                <a:sym typeface="Proxima Nova"/>
              </a:rPr>
              <a:t>Потери знаний о том, как обучать и выкатывать 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a6788c44_0_10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Training-Serving Skew</a:t>
            </a:r>
            <a:endParaRPr/>
          </a:p>
        </p:txBody>
      </p:sp>
      <p:sp>
        <p:nvSpPr>
          <p:cNvPr id="360" name="Google Shape;360;gcca6788c44_0_109"/>
          <p:cNvSpPr txBox="1"/>
          <p:nvPr>
            <p:ph idx="2" type="body"/>
          </p:nvPr>
        </p:nvSpPr>
        <p:spPr>
          <a:xfrm>
            <a:off x="1120775" y="2331474"/>
            <a:ext cx="9826800" cy="395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Proxima Nova"/>
              <a:buChar char="●"/>
            </a:pPr>
            <a:r>
              <a:rPr lang="ru-RU" sz="2600">
                <a:solidFill>
                  <a:srgbClr val="202124"/>
                </a:solidFill>
                <a:highlight>
                  <a:srgbClr val="FFFFFF"/>
                </a:highlight>
              </a:rPr>
              <a:t>Наши данные не такие, как на проде</a:t>
            </a:r>
            <a:endParaRPr sz="2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Proxima Nova"/>
              <a:buChar char="●"/>
            </a:pPr>
            <a:r>
              <a:rPr lang="ru-RU" sz="2600">
                <a:solidFill>
                  <a:srgbClr val="202124"/>
                </a:solidFill>
                <a:highlight>
                  <a:srgbClr val="FFFFFF"/>
                </a:highlight>
              </a:rPr>
              <a:t>Фичи получаются не тем же способом, что на проде</a:t>
            </a:r>
            <a:endParaRPr sz="2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Proxima Nova"/>
              <a:buChar char="●"/>
            </a:pPr>
            <a:r>
              <a:rPr lang="ru-RU" sz="2600">
                <a:solidFill>
                  <a:srgbClr val="202124"/>
                </a:solidFill>
                <a:highlight>
                  <a:srgbClr val="FFFFFF"/>
                </a:highlight>
              </a:rPr>
              <a:t>DS не думает о том, что на проде</a:t>
            </a:r>
            <a:endParaRPr sz="2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Roboto"/>
              <a:buChar char="●"/>
            </a:pPr>
            <a:r>
              <a:rPr lang="ru-RU" sz="2600">
                <a:solidFill>
                  <a:srgbClr val="202124"/>
                </a:solidFill>
                <a:highlight>
                  <a:srgbClr val="FFFFFF"/>
                </a:highlight>
              </a:rPr>
              <a:t>Теряется способ воспроизвести модель</a:t>
            </a:r>
            <a:endParaRPr sz="26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bad854bef_0_6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MLOPS Level 1</a:t>
            </a:r>
            <a:endParaRPr/>
          </a:p>
        </p:txBody>
      </p:sp>
      <p:sp>
        <p:nvSpPr>
          <p:cNvPr id="366" name="Google Shape;366;gcbad854bef_0_60"/>
          <p:cNvSpPr txBox="1"/>
          <p:nvPr/>
        </p:nvSpPr>
        <p:spPr>
          <a:xfrm>
            <a:off x="503050" y="1894750"/>
            <a:ext cx="582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  </a:t>
            </a:r>
            <a:r>
              <a:rPr lang="ru-RU" sz="1800"/>
              <a:t>DS делает пайплайны, </a:t>
            </a:r>
            <a:br>
              <a:rPr lang="ru-RU" sz="1800"/>
            </a:br>
            <a:r>
              <a:rPr lang="ru-RU" sz="1800"/>
              <a:t>  которые делают модели</a:t>
            </a:r>
            <a:endParaRPr sz="1800"/>
          </a:p>
        </p:txBody>
      </p:sp>
      <p:pic>
        <p:nvPicPr>
          <p:cNvPr id="367" name="Google Shape;367;gcbad854bef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975" y="1622400"/>
            <a:ext cx="7158351" cy="508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9c0476d85_0_4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ML - это про науку</a:t>
            </a:r>
            <a:endParaRPr/>
          </a:p>
        </p:txBody>
      </p:sp>
      <p:pic>
        <p:nvPicPr>
          <p:cNvPr id="121" name="Google Shape;121;gc9c0476d85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874" y="1687525"/>
            <a:ext cx="7018226" cy="50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a53d35085_0_26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gca53d35085_0_262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>
                <a:solidFill>
                  <a:schemeClr val="dk1"/>
                </a:solidFill>
              </a:rPr>
              <a:t>Что поможет реализовать?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374" name="Google Shape;374;gca53d35085_0_262"/>
          <p:cNvSpPr txBox="1"/>
          <p:nvPr/>
        </p:nvSpPr>
        <p:spPr>
          <a:xfrm>
            <a:off x="3433825" y="2095263"/>
            <a:ext cx="5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ca53d35085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400" y="1867825"/>
            <a:ext cx="2528842" cy="10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ca53d35085_0_2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50" y="4617129"/>
            <a:ext cx="2412924" cy="12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ca53d35085_0_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7050" y="4617125"/>
            <a:ext cx="2059350" cy="13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ca53d35085_0_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7050" y="1693794"/>
            <a:ext cx="3279090" cy="12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ca53d35085_0_262"/>
          <p:cNvSpPr txBox="1"/>
          <p:nvPr/>
        </p:nvSpPr>
        <p:spPr>
          <a:xfrm>
            <a:off x="3151475" y="2195725"/>
            <a:ext cx="217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Версионирование кода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gca53d35085_0_262"/>
          <p:cNvSpPr txBox="1"/>
          <p:nvPr/>
        </p:nvSpPr>
        <p:spPr>
          <a:xfrm>
            <a:off x="3191000" y="4812875"/>
            <a:ext cx="226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Версионирование данных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gca53d35085_0_262"/>
          <p:cNvSpPr txBox="1"/>
          <p:nvPr/>
        </p:nvSpPr>
        <p:spPr>
          <a:xfrm>
            <a:off x="8156175" y="4812875"/>
            <a:ext cx="5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Трекинг экспериментов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gca53d35085_0_262"/>
          <p:cNvSpPr txBox="1"/>
          <p:nvPr/>
        </p:nvSpPr>
        <p:spPr>
          <a:xfrm>
            <a:off x="9221075" y="2039575"/>
            <a:ext cx="264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Шедулинг и оркестрация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bad854bef_0_6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388" name="Google Shape;388;gcbad854bef_0_6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Нужно писать переиспользуемый, версионируемый, тестируемый код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Нужно осознание того, что модель — это не цель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c9c0476d85_0_727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c9c0476d85_0_727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c9c0476d85_0_727"/>
          <p:cNvSpPr txBox="1"/>
          <p:nvPr/>
        </p:nvSpPr>
        <p:spPr>
          <a:xfrm>
            <a:off x="-138300" y="4452800"/>
            <a:ext cx="7688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Использование моделей</a:t>
            </a:r>
            <a:endParaRPr b="0" i="0" sz="5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a53d35085_0_147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01" name="Google Shape;401;gca53d35085_0_147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/>
          </a:p>
        </p:txBody>
      </p:sp>
      <p:sp>
        <p:nvSpPr>
          <p:cNvPr id="402" name="Google Shape;402;gca53d35085_0_14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 sz="3500"/>
              <a:t>Классический банковский ML</a:t>
            </a:r>
            <a:endParaRPr sz="3500"/>
          </a:p>
        </p:txBody>
      </p:sp>
      <p:pic>
        <p:nvPicPr>
          <p:cNvPr id="403" name="Google Shape;403;gca53d35085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075" y="1710600"/>
            <a:ext cx="10615876" cy="4933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ca53d35085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700" y="1663250"/>
            <a:ext cx="9026450" cy="48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ca53d35085_0_9"/>
          <p:cNvSpPr txBox="1"/>
          <p:nvPr/>
        </p:nvSpPr>
        <p:spPr>
          <a:xfrm>
            <a:off x="1470700" y="6439575"/>
            <a:ext cx="9918900" cy="30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https://github.com/mercari/ml-system-design-pattern/blob/master/Serving-patterns/Batch-pattern/design_en.md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ca53d35085_0_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Пакетный паттерн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a53d35085_0_1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ca53d35085_0_17"/>
          <p:cNvSpPr txBox="1"/>
          <p:nvPr/>
        </p:nvSpPr>
        <p:spPr>
          <a:xfrm>
            <a:off x="1345600" y="1898450"/>
            <a:ext cx="8444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Arial"/>
              <a:buChar char="-"/>
            </a:pPr>
            <a:r>
              <a:rPr b="0" i="0" lang="ru-RU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Если вам </a:t>
            </a:r>
            <a:r>
              <a:rPr b="1" i="0" lang="ru-RU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НЕ</a:t>
            </a:r>
            <a:r>
              <a:rPr b="0" i="0" lang="ru-RU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нужно получать результат прогноза в реальном времени или почти в реальном времени.</a:t>
            </a:r>
            <a:br>
              <a:rPr b="0" i="0" lang="ru-RU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Arial"/>
              <a:buChar char="-"/>
            </a:pPr>
            <a:r>
              <a:rPr b="0" i="0" lang="ru-RU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Для массивной обработки данных</a:t>
            </a:r>
            <a:br>
              <a:rPr b="0" i="0" lang="ru-RU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Arial"/>
              <a:buChar char="-"/>
            </a:pPr>
            <a:r>
              <a:rPr b="0" i="0" lang="ru-RU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Когда для корректной работы продакшена достаточно запускать PREDICTION по расписанию(раз в сутки, в час, в 10 минут)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gca53d35085_0_1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Когда нужно использовать?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a53d35085_0_19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gca53d35085_0_19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>
                <a:solidFill>
                  <a:schemeClr val="dk1"/>
                </a:solidFill>
              </a:rPr>
              <a:t>Что поможет реализовать?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424" name="Google Shape;424;gca53d35085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825" y="2034775"/>
            <a:ext cx="9956301" cy="38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adcf945b9_0_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gcadcf945b9_0_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>
                <a:solidFill>
                  <a:schemeClr val="dk1"/>
                </a:solidFill>
              </a:rPr>
              <a:t>Загружаешь фотку - получаешь ответ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431" name="Google Shape;431;gcadcf945b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575" y="1934250"/>
            <a:ext cx="5705025" cy="5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adcf945b9_0_1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gcadcf945b9_0_1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>
                <a:solidFill>
                  <a:schemeClr val="dk1"/>
                </a:solidFill>
              </a:rPr>
              <a:t>Синхронный паттерн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438" name="Google Shape;438;gcadcf945b9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425" y="1971500"/>
            <a:ext cx="10752600" cy="382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cadcf945b9_0_10"/>
          <p:cNvSpPr txBox="1"/>
          <p:nvPr/>
        </p:nvSpPr>
        <p:spPr>
          <a:xfrm>
            <a:off x="790575" y="5956100"/>
            <a:ext cx="11246100" cy="3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https://github.com/mercari/ml-system-design-pattern/blob/master/Serving-patterns/Synchronous-pattern/design_en.md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adcf945b9_0_2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gcadcf945b9_0_2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>
                <a:solidFill>
                  <a:schemeClr val="dk1"/>
                </a:solidFill>
              </a:rPr>
              <a:t>Синхронный паттерн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446" name="Google Shape;446;gcadcf945b9_0_20"/>
          <p:cNvSpPr txBox="1"/>
          <p:nvPr/>
        </p:nvSpPr>
        <p:spPr>
          <a:xfrm>
            <a:off x="790575" y="5956100"/>
            <a:ext cx="11246100" cy="3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https://github.com/mercari/ml-system-design-pattern/blob/master/Serving-patterns/Synchronous-pattern/design_en.md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7" name="Google Shape;447;gcadcf945b9_0_20"/>
          <p:cNvGraphicFramePr/>
          <p:nvPr/>
        </p:nvGraphicFramePr>
        <p:xfrm>
          <a:off x="1042875" y="312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{2D42C261-A32A-4DBF-9C46-D563050D8A09}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/>
                        <a:t>ПЛЮСЫ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/>
                        <a:t>МИНУСЫ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Очень просто реализовать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Скорость предсказания будет бутылочным горлышком производительности вашей системы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Как правило, низкое latency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Если предсказание слишком долгое, то нужно сделать так, чтобы пользователь этого не замечал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8" name="Google Shape;448;gcadcf945b9_0_20"/>
          <p:cNvSpPr txBox="1"/>
          <p:nvPr/>
        </p:nvSpPr>
        <p:spPr>
          <a:xfrm>
            <a:off x="1746600" y="1688413"/>
            <a:ext cx="6607200" cy="29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Arial"/>
              <a:buChar char="-"/>
            </a:pPr>
            <a:r>
              <a:rPr b="0" i="0" lang="ru-RU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когда вам нужен результат предсказания для того, чтобы сделать следующий шаг</a:t>
            </a:r>
            <a:endParaRPr b="0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c9c0476d85_0_90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c9c0476d85_0_90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c9c0476d85_0_90"/>
          <p:cNvSpPr txBox="1"/>
          <p:nvPr/>
        </p:nvSpPr>
        <p:spPr>
          <a:xfrm>
            <a:off x="-216900" y="4268500"/>
            <a:ext cx="79806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чего компании внедряют ML? 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a53d35085_0_20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gca53d35085_0_202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Что поможет реализовать?</a:t>
            </a:r>
            <a:endParaRPr/>
          </a:p>
        </p:txBody>
      </p:sp>
      <p:pic>
        <p:nvPicPr>
          <p:cNvPr id="455" name="Google Shape;455;gca53d35085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200" y="1698573"/>
            <a:ext cx="7524474" cy="27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ca53d35085_0_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3199" y="1331693"/>
            <a:ext cx="3806401" cy="314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ca53d35085_0_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0675" y="3831250"/>
            <a:ext cx="3685150" cy="26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adcf945b9_0_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gcadcf945b9_0_2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Удаление спам сообщений в Instagram</a:t>
            </a:r>
            <a:endParaRPr/>
          </a:p>
        </p:txBody>
      </p:sp>
      <p:pic>
        <p:nvPicPr>
          <p:cNvPr id="464" name="Google Shape;464;gcadcf945b9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9350" y="1758525"/>
            <a:ext cx="7679924" cy="48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adcf945b9_0_6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gcadcf945b9_0_62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Асинхронный(near realtime) паттерн</a:t>
            </a:r>
            <a:endParaRPr/>
          </a:p>
        </p:txBody>
      </p:sp>
      <p:pic>
        <p:nvPicPr>
          <p:cNvPr id="471" name="Google Shape;471;gcadcf945b9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775" y="1633925"/>
            <a:ext cx="9980125" cy="41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cadcf945b9_0_62"/>
          <p:cNvSpPr txBox="1"/>
          <p:nvPr/>
        </p:nvSpPr>
        <p:spPr>
          <a:xfrm>
            <a:off x="800000" y="5833800"/>
            <a:ext cx="11246100" cy="3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ru-RU" sz="16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https://github.com/mercari/ml-system-design-pattern/blob/master/Serving-patterns/Asynchronous-pattern/design_en.md</a:t>
            </a:r>
            <a:endParaRPr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adcf945b9_0_7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gcadcf945b9_0_70"/>
          <p:cNvSpPr txBox="1"/>
          <p:nvPr/>
        </p:nvSpPr>
        <p:spPr>
          <a:xfrm>
            <a:off x="800000" y="5655075"/>
            <a:ext cx="11246100" cy="3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ru-RU" sz="16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https://github.com/mercari/ml-system-design-pattern/blob/master/Serving-patterns/Asynchronous-pattern/design_en.md</a:t>
            </a:r>
            <a:endParaRPr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9" name="Google Shape;479;gcadcf945b9_0_70"/>
          <p:cNvSpPr txBox="1"/>
          <p:nvPr/>
        </p:nvSpPr>
        <p:spPr>
          <a:xfrm>
            <a:off x="489200" y="1580425"/>
            <a:ext cx="11655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Arial"/>
              <a:buChar char="-"/>
            </a:pPr>
            <a:r>
              <a:rPr b="0" i="0" lang="ru-RU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когда вам не нужен результат прямо сейчас</a:t>
            </a:r>
            <a:endParaRPr b="0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0" name="Google Shape;480;gcadcf945b9_0_70"/>
          <p:cNvGraphicFramePr/>
          <p:nvPr/>
        </p:nvGraphicFramePr>
        <p:xfrm>
          <a:off x="614975" y="273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{2D42C261-A32A-4DBF-9C46-D563050D8A09}</a:tableStyleId>
              </a:tblPr>
              <a:tblGrid>
                <a:gridCol w="5357450"/>
                <a:gridCol w="5357450"/>
              </a:tblGrid>
              <a:tr h="44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ПЛЮСЫ</a:t>
                      </a:r>
                      <a:endParaRPr b="1"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МИНУСЫ</a:t>
                      </a:r>
                      <a:endParaRPr b="1"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8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Можно отделить бизнес логику и логику предсказания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Как правило, не подходит для использования в реальном времени.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4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Более высокая(</a:t>
                      </a:r>
                      <a:r>
                        <a:rPr lang="ru-RU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 сравнению с </a:t>
                      </a:r>
                      <a:r>
                        <a:rPr lang="ru-RU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синхронным) пропускная способность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Нужны очереди/кеши, etc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5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 не заблокированы временем предсказания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1" name="Google Shape;481;gcadcf945b9_0_7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Асинхронный(near realtime) паттерн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a53d35085_0_18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gca53d35085_0_182"/>
          <p:cNvSpPr txBox="1"/>
          <p:nvPr/>
        </p:nvSpPr>
        <p:spPr>
          <a:xfrm>
            <a:off x="1345600" y="1898450"/>
            <a:ext cx="8444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gca53d35085_0_182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>
                <a:solidFill>
                  <a:schemeClr val="dk1"/>
                </a:solidFill>
              </a:rPr>
              <a:t>Что поможет реализовать?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489" name="Google Shape;489;gca53d35085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650" y="1756600"/>
            <a:ext cx="4627299" cy="462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ca53d35085_0_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8575" y="2788625"/>
            <a:ext cx="5912350" cy="22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a53d35085_0_25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496" name="Google Shape;496;gca53d35085_0_256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Есть несколько сценариев использования ML моделей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Нужно уметь выбирать нужный в зависимости от ограничений, целей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Реализуются по разному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ca53d35085_0_211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ca53d35085_0_211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ca53d35085_0_211"/>
          <p:cNvSpPr txBox="1"/>
          <p:nvPr/>
        </p:nvSpPr>
        <p:spPr>
          <a:xfrm>
            <a:off x="-138300" y="4452800"/>
            <a:ext cx="7688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Деплой</a:t>
            </a:r>
            <a:endParaRPr b="0" i="0" sz="5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a549a2afd_0_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Куда деплоить?</a:t>
            </a:r>
            <a:endParaRPr/>
          </a:p>
        </p:txBody>
      </p:sp>
      <p:pic>
        <p:nvPicPr>
          <p:cNvPr id="509" name="Google Shape;509;gca549a2af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500" y="1740975"/>
            <a:ext cx="3861750" cy="335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ca549a2af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5675" y="588518"/>
            <a:ext cx="2924457" cy="164500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ca549a2afd_0_0"/>
          <p:cNvSpPr/>
          <p:nvPr/>
        </p:nvSpPr>
        <p:spPr>
          <a:xfrm>
            <a:off x="5309075" y="2672550"/>
            <a:ext cx="3637500" cy="1918875"/>
          </a:xfrm>
          <a:custGeom>
            <a:rect b="b" l="l" r="r" t="t"/>
            <a:pathLst>
              <a:path extrusionOk="0" h="117" w="143">
                <a:moveTo>
                  <a:pt x="9" y="9"/>
                </a:moveTo>
                <a:cubicBezTo>
                  <a:pt x="9" y="85"/>
                  <a:pt x="9" y="85"/>
                  <a:pt x="9" y="85"/>
                </a:cubicBezTo>
                <a:cubicBezTo>
                  <a:pt x="134" y="85"/>
                  <a:pt x="134" y="85"/>
                  <a:pt x="134" y="85"/>
                </a:cubicBezTo>
                <a:cubicBezTo>
                  <a:pt x="134" y="9"/>
                  <a:pt x="134" y="9"/>
                  <a:pt x="134" y="9"/>
                </a:cubicBezTo>
                <a:lnTo>
                  <a:pt x="9" y="9"/>
                </a:lnTo>
                <a:close/>
                <a:moveTo>
                  <a:pt x="9" y="0"/>
                </a:moveTo>
                <a:cubicBezTo>
                  <a:pt x="134" y="0"/>
                  <a:pt x="134" y="0"/>
                  <a:pt x="134" y="0"/>
                </a:cubicBezTo>
                <a:cubicBezTo>
                  <a:pt x="136" y="0"/>
                  <a:pt x="138" y="1"/>
                  <a:pt x="140" y="3"/>
                </a:cubicBezTo>
                <a:cubicBezTo>
                  <a:pt x="142" y="5"/>
                  <a:pt x="143" y="7"/>
                  <a:pt x="143" y="9"/>
                </a:cubicBezTo>
                <a:cubicBezTo>
                  <a:pt x="143" y="85"/>
                  <a:pt x="143" y="85"/>
                  <a:pt x="143" y="85"/>
                </a:cubicBezTo>
                <a:cubicBezTo>
                  <a:pt x="143" y="88"/>
                  <a:pt x="142" y="90"/>
                  <a:pt x="140" y="92"/>
                </a:cubicBezTo>
                <a:cubicBezTo>
                  <a:pt x="138" y="94"/>
                  <a:pt x="136" y="94"/>
                  <a:pt x="134" y="94"/>
                </a:cubicBezTo>
                <a:cubicBezTo>
                  <a:pt x="76" y="94"/>
                  <a:pt x="76" y="94"/>
                  <a:pt x="76" y="94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100" y="108"/>
                  <a:pt x="101" y="108"/>
                  <a:pt x="101" y="109"/>
                </a:cubicBezTo>
                <a:cubicBezTo>
                  <a:pt x="102" y="110"/>
                  <a:pt x="103" y="111"/>
                  <a:pt x="103" y="112"/>
                </a:cubicBezTo>
                <a:cubicBezTo>
                  <a:pt x="103" y="114"/>
                  <a:pt x="102" y="115"/>
                  <a:pt x="101" y="116"/>
                </a:cubicBezTo>
                <a:cubicBezTo>
                  <a:pt x="101" y="116"/>
                  <a:pt x="100" y="117"/>
                  <a:pt x="9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3" y="117"/>
                  <a:pt x="42" y="116"/>
                  <a:pt x="42" y="116"/>
                </a:cubicBezTo>
                <a:cubicBezTo>
                  <a:pt x="41" y="115"/>
                  <a:pt x="40" y="114"/>
                  <a:pt x="40" y="112"/>
                </a:cubicBezTo>
                <a:cubicBezTo>
                  <a:pt x="40" y="111"/>
                  <a:pt x="41" y="110"/>
                  <a:pt x="42" y="109"/>
                </a:cubicBezTo>
                <a:cubicBezTo>
                  <a:pt x="42" y="108"/>
                  <a:pt x="43" y="108"/>
                  <a:pt x="45" y="108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94"/>
                  <a:pt x="67" y="94"/>
                  <a:pt x="67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4" y="94"/>
                  <a:pt x="3" y="92"/>
                </a:cubicBezTo>
                <a:cubicBezTo>
                  <a:pt x="1" y="90"/>
                  <a:pt x="0" y="88"/>
                  <a:pt x="0" y="85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3" y="3"/>
                </a:cubicBezTo>
                <a:cubicBezTo>
                  <a:pt x="4" y="1"/>
                  <a:pt x="7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18300" lIns="36625" spcFirstLastPara="1" rIns="36625" wrap="square" tIns="18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ca549a2afd_0_0"/>
          <p:cNvSpPr/>
          <p:nvPr/>
        </p:nvSpPr>
        <p:spPr>
          <a:xfrm>
            <a:off x="9756675" y="2916897"/>
            <a:ext cx="789150" cy="1429925"/>
          </a:xfrm>
          <a:custGeom>
            <a:rect b="b" l="l" r="r" t="t"/>
            <a:pathLst>
              <a:path extrusionOk="0" h="143" w="80">
                <a:moveTo>
                  <a:pt x="40" y="112"/>
                </a:moveTo>
                <a:cubicBezTo>
                  <a:pt x="42" y="112"/>
                  <a:pt x="44" y="113"/>
                  <a:pt x="46" y="114"/>
                </a:cubicBezTo>
                <a:cubicBezTo>
                  <a:pt x="48" y="116"/>
                  <a:pt x="49" y="118"/>
                  <a:pt x="49" y="121"/>
                </a:cubicBezTo>
                <a:cubicBezTo>
                  <a:pt x="49" y="123"/>
                  <a:pt x="48" y="125"/>
                  <a:pt x="46" y="127"/>
                </a:cubicBezTo>
                <a:cubicBezTo>
                  <a:pt x="44" y="129"/>
                  <a:pt x="42" y="130"/>
                  <a:pt x="40" y="130"/>
                </a:cubicBezTo>
                <a:cubicBezTo>
                  <a:pt x="38" y="130"/>
                  <a:pt x="35" y="129"/>
                  <a:pt x="34" y="127"/>
                </a:cubicBezTo>
                <a:cubicBezTo>
                  <a:pt x="32" y="125"/>
                  <a:pt x="31" y="123"/>
                  <a:pt x="31" y="121"/>
                </a:cubicBezTo>
                <a:cubicBezTo>
                  <a:pt x="31" y="118"/>
                  <a:pt x="32" y="116"/>
                  <a:pt x="34" y="114"/>
                </a:cubicBezTo>
                <a:cubicBezTo>
                  <a:pt x="35" y="113"/>
                  <a:pt x="38" y="112"/>
                  <a:pt x="40" y="112"/>
                </a:cubicBezTo>
                <a:close/>
                <a:moveTo>
                  <a:pt x="31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50" y="14"/>
                  <a:pt x="51" y="14"/>
                  <a:pt x="52" y="15"/>
                </a:cubicBezTo>
                <a:cubicBezTo>
                  <a:pt x="53" y="16"/>
                  <a:pt x="53" y="17"/>
                  <a:pt x="53" y="18"/>
                </a:cubicBezTo>
                <a:cubicBezTo>
                  <a:pt x="53" y="19"/>
                  <a:pt x="53" y="20"/>
                  <a:pt x="52" y="21"/>
                </a:cubicBezTo>
                <a:cubicBezTo>
                  <a:pt x="51" y="22"/>
                  <a:pt x="50" y="22"/>
                  <a:pt x="4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0" y="22"/>
                  <a:pt x="29" y="22"/>
                  <a:pt x="28" y="21"/>
                </a:cubicBezTo>
                <a:cubicBezTo>
                  <a:pt x="27" y="20"/>
                  <a:pt x="27" y="19"/>
                  <a:pt x="27" y="18"/>
                </a:cubicBezTo>
                <a:cubicBezTo>
                  <a:pt x="27" y="17"/>
                  <a:pt x="27" y="16"/>
                  <a:pt x="28" y="15"/>
                </a:cubicBezTo>
                <a:cubicBezTo>
                  <a:pt x="29" y="14"/>
                  <a:pt x="30" y="14"/>
                  <a:pt x="31" y="14"/>
                </a:cubicBezTo>
                <a:close/>
                <a:moveTo>
                  <a:pt x="13" y="9"/>
                </a:moveTo>
                <a:cubicBezTo>
                  <a:pt x="12" y="9"/>
                  <a:pt x="11" y="9"/>
                  <a:pt x="10" y="10"/>
                </a:cubicBezTo>
                <a:cubicBezTo>
                  <a:pt x="9" y="11"/>
                  <a:pt x="9" y="12"/>
                  <a:pt x="9" y="14"/>
                </a:cubicBezTo>
                <a:cubicBezTo>
                  <a:pt x="9" y="130"/>
                  <a:pt x="9" y="130"/>
                  <a:pt x="9" y="130"/>
                </a:cubicBezTo>
                <a:cubicBezTo>
                  <a:pt x="9" y="131"/>
                  <a:pt x="9" y="132"/>
                  <a:pt x="10" y="133"/>
                </a:cubicBezTo>
                <a:cubicBezTo>
                  <a:pt x="11" y="134"/>
                  <a:pt x="12" y="134"/>
                  <a:pt x="13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8" y="134"/>
                  <a:pt x="69" y="134"/>
                  <a:pt x="70" y="133"/>
                </a:cubicBezTo>
                <a:cubicBezTo>
                  <a:pt x="71" y="132"/>
                  <a:pt x="71" y="131"/>
                  <a:pt x="71" y="130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2"/>
                  <a:pt x="71" y="11"/>
                  <a:pt x="70" y="10"/>
                </a:cubicBezTo>
                <a:cubicBezTo>
                  <a:pt x="69" y="9"/>
                  <a:pt x="68" y="9"/>
                  <a:pt x="67" y="9"/>
                </a:cubicBezTo>
                <a:lnTo>
                  <a:pt x="13" y="9"/>
                </a:lnTo>
                <a:close/>
                <a:moveTo>
                  <a:pt x="13" y="0"/>
                </a:move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1"/>
                  <a:pt x="76" y="4"/>
                </a:cubicBezTo>
                <a:cubicBezTo>
                  <a:pt x="79" y="7"/>
                  <a:pt x="80" y="10"/>
                  <a:pt x="80" y="14"/>
                </a:cubicBezTo>
                <a:cubicBezTo>
                  <a:pt x="80" y="130"/>
                  <a:pt x="80" y="130"/>
                  <a:pt x="80" y="130"/>
                </a:cubicBezTo>
                <a:cubicBezTo>
                  <a:pt x="80" y="133"/>
                  <a:pt x="79" y="137"/>
                  <a:pt x="76" y="139"/>
                </a:cubicBezTo>
                <a:cubicBezTo>
                  <a:pt x="73" y="142"/>
                  <a:pt x="70" y="143"/>
                  <a:pt x="67" y="143"/>
                </a:cubicBezTo>
                <a:cubicBezTo>
                  <a:pt x="13" y="143"/>
                  <a:pt x="13" y="143"/>
                  <a:pt x="13" y="143"/>
                </a:cubicBezTo>
                <a:cubicBezTo>
                  <a:pt x="10" y="143"/>
                  <a:pt x="6" y="142"/>
                  <a:pt x="4" y="139"/>
                </a:cubicBezTo>
                <a:cubicBezTo>
                  <a:pt x="1" y="137"/>
                  <a:pt x="0" y="133"/>
                  <a:pt x="0" y="13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1"/>
                  <a:pt x="10" y="0"/>
                  <a:pt x="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18300" lIns="36625" spcFirstLastPara="1" rIns="36625" wrap="square" tIns="18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gca549a2af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650" y="4743825"/>
            <a:ext cx="4512083" cy="19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7c0da0410_0_4"/>
          <p:cNvSpPr txBox="1"/>
          <p:nvPr>
            <p:ph idx="1" type="body"/>
          </p:nvPr>
        </p:nvSpPr>
        <p:spPr>
          <a:xfrm>
            <a:off x="1120775" y="1784350"/>
            <a:ext cx="9321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Использование модели встроено в приложение</a:t>
            </a:r>
            <a:endParaRPr/>
          </a:p>
        </p:txBody>
      </p:sp>
      <p:sp>
        <p:nvSpPr>
          <p:cNvPr id="519" name="Google Shape;519;gc7c0da0410_0_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Embedded</a:t>
            </a:r>
            <a:endParaRPr/>
          </a:p>
        </p:txBody>
      </p:sp>
      <p:sp>
        <p:nvSpPr>
          <p:cNvPr id="520" name="Google Shape;520;gc7c0da0410_0_4"/>
          <p:cNvSpPr/>
          <p:nvPr/>
        </p:nvSpPr>
        <p:spPr>
          <a:xfrm>
            <a:off x="3292750" y="3227376"/>
            <a:ext cx="950350" cy="1778000"/>
          </a:xfrm>
          <a:custGeom>
            <a:rect b="b" l="l" r="r" t="t"/>
            <a:pathLst>
              <a:path extrusionOk="0" h="143" w="80">
                <a:moveTo>
                  <a:pt x="40" y="112"/>
                </a:moveTo>
                <a:cubicBezTo>
                  <a:pt x="42" y="112"/>
                  <a:pt x="44" y="113"/>
                  <a:pt x="46" y="114"/>
                </a:cubicBezTo>
                <a:cubicBezTo>
                  <a:pt x="48" y="116"/>
                  <a:pt x="49" y="118"/>
                  <a:pt x="49" y="121"/>
                </a:cubicBezTo>
                <a:cubicBezTo>
                  <a:pt x="49" y="123"/>
                  <a:pt x="48" y="125"/>
                  <a:pt x="46" y="127"/>
                </a:cubicBezTo>
                <a:cubicBezTo>
                  <a:pt x="44" y="129"/>
                  <a:pt x="42" y="130"/>
                  <a:pt x="40" y="130"/>
                </a:cubicBezTo>
                <a:cubicBezTo>
                  <a:pt x="38" y="130"/>
                  <a:pt x="35" y="129"/>
                  <a:pt x="34" y="127"/>
                </a:cubicBezTo>
                <a:cubicBezTo>
                  <a:pt x="32" y="125"/>
                  <a:pt x="31" y="123"/>
                  <a:pt x="31" y="121"/>
                </a:cubicBezTo>
                <a:cubicBezTo>
                  <a:pt x="31" y="118"/>
                  <a:pt x="32" y="116"/>
                  <a:pt x="34" y="114"/>
                </a:cubicBezTo>
                <a:cubicBezTo>
                  <a:pt x="35" y="113"/>
                  <a:pt x="38" y="112"/>
                  <a:pt x="40" y="112"/>
                </a:cubicBezTo>
                <a:close/>
                <a:moveTo>
                  <a:pt x="31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50" y="14"/>
                  <a:pt x="51" y="14"/>
                  <a:pt x="52" y="15"/>
                </a:cubicBezTo>
                <a:cubicBezTo>
                  <a:pt x="53" y="16"/>
                  <a:pt x="53" y="17"/>
                  <a:pt x="53" y="18"/>
                </a:cubicBezTo>
                <a:cubicBezTo>
                  <a:pt x="53" y="19"/>
                  <a:pt x="53" y="20"/>
                  <a:pt x="52" y="21"/>
                </a:cubicBezTo>
                <a:cubicBezTo>
                  <a:pt x="51" y="22"/>
                  <a:pt x="50" y="22"/>
                  <a:pt x="4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0" y="22"/>
                  <a:pt x="29" y="22"/>
                  <a:pt x="28" y="21"/>
                </a:cubicBezTo>
                <a:cubicBezTo>
                  <a:pt x="27" y="20"/>
                  <a:pt x="27" y="19"/>
                  <a:pt x="27" y="18"/>
                </a:cubicBezTo>
                <a:cubicBezTo>
                  <a:pt x="27" y="17"/>
                  <a:pt x="27" y="16"/>
                  <a:pt x="28" y="15"/>
                </a:cubicBezTo>
                <a:cubicBezTo>
                  <a:pt x="29" y="14"/>
                  <a:pt x="30" y="14"/>
                  <a:pt x="31" y="14"/>
                </a:cubicBezTo>
                <a:close/>
                <a:moveTo>
                  <a:pt x="13" y="9"/>
                </a:moveTo>
                <a:cubicBezTo>
                  <a:pt x="12" y="9"/>
                  <a:pt x="11" y="9"/>
                  <a:pt x="10" y="10"/>
                </a:cubicBezTo>
                <a:cubicBezTo>
                  <a:pt x="9" y="11"/>
                  <a:pt x="9" y="12"/>
                  <a:pt x="9" y="14"/>
                </a:cubicBezTo>
                <a:cubicBezTo>
                  <a:pt x="9" y="130"/>
                  <a:pt x="9" y="130"/>
                  <a:pt x="9" y="130"/>
                </a:cubicBezTo>
                <a:cubicBezTo>
                  <a:pt x="9" y="131"/>
                  <a:pt x="9" y="132"/>
                  <a:pt x="10" y="133"/>
                </a:cubicBezTo>
                <a:cubicBezTo>
                  <a:pt x="11" y="134"/>
                  <a:pt x="12" y="134"/>
                  <a:pt x="13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8" y="134"/>
                  <a:pt x="69" y="134"/>
                  <a:pt x="70" y="133"/>
                </a:cubicBezTo>
                <a:cubicBezTo>
                  <a:pt x="71" y="132"/>
                  <a:pt x="71" y="131"/>
                  <a:pt x="71" y="130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2"/>
                  <a:pt x="71" y="11"/>
                  <a:pt x="70" y="10"/>
                </a:cubicBezTo>
                <a:cubicBezTo>
                  <a:pt x="69" y="9"/>
                  <a:pt x="68" y="9"/>
                  <a:pt x="67" y="9"/>
                </a:cubicBezTo>
                <a:lnTo>
                  <a:pt x="13" y="9"/>
                </a:lnTo>
                <a:close/>
                <a:moveTo>
                  <a:pt x="13" y="0"/>
                </a:move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1"/>
                  <a:pt x="76" y="4"/>
                </a:cubicBezTo>
                <a:cubicBezTo>
                  <a:pt x="79" y="7"/>
                  <a:pt x="80" y="10"/>
                  <a:pt x="80" y="14"/>
                </a:cubicBezTo>
                <a:cubicBezTo>
                  <a:pt x="80" y="130"/>
                  <a:pt x="80" y="130"/>
                  <a:pt x="80" y="130"/>
                </a:cubicBezTo>
                <a:cubicBezTo>
                  <a:pt x="80" y="133"/>
                  <a:pt x="79" y="137"/>
                  <a:pt x="76" y="139"/>
                </a:cubicBezTo>
                <a:cubicBezTo>
                  <a:pt x="73" y="142"/>
                  <a:pt x="70" y="143"/>
                  <a:pt x="67" y="143"/>
                </a:cubicBezTo>
                <a:cubicBezTo>
                  <a:pt x="13" y="143"/>
                  <a:pt x="13" y="143"/>
                  <a:pt x="13" y="143"/>
                </a:cubicBezTo>
                <a:cubicBezTo>
                  <a:pt x="10" y="143"/>
                  <a:pt x="6" y="142"/>
                  <a:pt x="4" y="139"/>
                </a:cubicBezTo>
                <a:cubicBezTo>
                  <a:pt x="1" y="137"/>
                  <a:pt x="0" y="133"/>
                  <a:pt x="0" y="13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1"/>
                  <a:pt x="10" y="0"/>
                  <a:pt x="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18300" lIns="36625" spcFirstLastPara="1" rIns="36625" wrap="square" tIns="18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c7c0da0410_0_4"/>
          <p:cNvSpPr/>
          <p:nvPr/>
        </p:nvSpPr>
        <p:spPr>
          <a:xfrm>
            <a:off x="6174575" y="3095650"/>
            <a:ext cx="3552875" cy="2342225"/>
          </a:xfrm>
          <a:custGeom>
            <a:rect b="b" l="l" r="r" t="t"/>
            <a:pathLst>
              <a:path extrusionOk="0" h="117" w="143">
                <a:moveTo>
                  <a:pt x="9" y="9"/>
                </a:moveTo>
                <a:cubicBezTo>
                  <a:pt x="9" y="85"/>
                  <a:pt x="9" y="85"/>
                  <a:pt x="9" y="85"/>
                </a:cubicBezTo>
                <a:cubicBezTo>
                  <a:pt x="134" y="85"/>
                  <a:pt x="134" y="85"/>
                  <a:pt x="134" y="85"/>
                </a:cubicBezTo>
                <a:cubicBezTo>
                  <a:pt x="134" y="9"/>
                  <a:pt x="134" y="9"/>
                  <a:pt x="134" y="9"/>
                </a:cubicBezTo>
                <a:lnTo>
                  <a:pt x="9" y="9"/>
                </a:lnTo>
                <a:close/>
                <a:moveTo>
                  <a:pt x="9" y="0"/>
                </a:moveTo>
                <a:cubicBezTo>
                  <a:pt x="134" y="0"/>
                  <a:pt x="134" y="0"/>
                  <a:pt x="134" y="0"/>
                </a:cubicBezTo>
                <a:cubicBezTo>
                  <a:pt x="136" y="0"/>
                  <a:pt x="138" y="1"/>
                  <a:pt x="140" y="3"/>
                </a:cubicBezTo>
                <a:cubicBezTo>
                  <a:pt x="142" y="5"/>
                  <a:pt x="143" y="7"/>
                  <a:pt x="143" y="9"/>
                </a:cubicBezTo>
                <a:cubicBezTo>
                  <a:pt x="143" y="85"/>
                  <a:pt x="143" y="85"/>
                  <a:pt x="143" y="85"/>
                </a:cubicBezTo>
                <a:cubicBezTo>
                  <a:pt x="143" y="88"/>
                  <a:pt x="142" y="90"/>
                  <a:pt x="140" y="92"/>
                </a:cubicBezTo>
                <a:cubicBezTo>
                  <a:pt x="138" y="94"/>
                  <a:pt x="136" y="94"/>
                  <a:pt x="134" y="94"/>
                </a:cubicBezTo>
                <a:cubicBezTo>
                  <a:pt x="76" y="94"/>
                  <a:pt x="76" y="94"/>
                  <a:pt x="76" y="94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100" y="108"/>
                  <a:pt x="101" y="108"/>
                  <a:pt x="101" y="109"/>
                </a:cubicBezTo>
                <a:cubicBezTo>
                  <a:pt x="102" y="110"/>
                  <a:pt x="103" y="111"/>
                  <a:pt x="103" y="112"/>
                </a:cubicBezTo>
                <a:cubicBezTo>
                  <a:pt x="103" y="114"/>
                  <a:pt x="102" y="115"/>
                  <a:pt x="101" y="116"/>
                </a:cubicBezTo>
                <a:cubicBezTo>
                  <a:pt x="101" y="116"/>
                  <a:pt x="100" y="117"/>
                  <a:pt x="9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3" y="117"/>
                  <a:pt x="42" y="116"/>
                  <a:pt x="42" y="116"/>
                </a:cubicBezTo>
                <a:cubicBezTo>
                  <a:pt x="41" y="115"/>
                  <a:pt x="40" y="114"/>
                  <a:pt x="40" y="112"/>
                </a:cubicBezTo>
                <a:cubicBezTo>
                  <a:pt x="40" y="111"/>
                  <a:pt x="41" y="110"/>
                  <a:pt x="42" y="109"/>
                </a:cubicBezTo>
                <a:cubicBezTo>
                  <a:pt x="42" y="108"/>
                  <a:pt x="43" y="108"/>
                  <a:pt x="45" y="108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94"/>
                  <a:pt x="67" y="94"/>
                  <a:pt x="67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4" y="94"/>
                  <a:pt x="3" y="92"/>
                </a:cubicBezTo>
                <a:cubicBezTo>
                  <a:pt x="1" y="90"/>
                  <a:pt x="0" y="88"/>
                  <a:pt x="0" y="85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3" y="3"/>
                </a:cubicBezTo>
                <a:cubicBezTo>
                  <a:pt x="4" y="1"/>
                  <a:pt x="7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18300" lIns="36625" spcFirstLastPara="1" rIns="36625" wrap="square" tIns="18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bd9e01aa3_0_41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Нет сетевой задержки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запустить на девайсе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Сложно масштабировать независимо от приложения</a:t>
            </a:r>
            <a:endParaRPr/>
          </a:p>
        </p:txBody>
      </p:sp>
      <p:sp>
        <p:nvSpPr>
          <p:cNvPr id="527" name="Google Shape;527;gcbd9e01aa3_0_4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Embedded: характеристики</a:t>
            </a:r>
            <a:r>
              <a:rPr lang="ru-RU"/>
              <a:t> </a:t>
            </a:r>
            <a:endParaRPr/>
          </a:p>
        </p:txBody>
      </p:sp>
      <p:sp>
        <p:nvSpPr>
          <p:cNvPr id="528" name="Google Shape;528;gcbd9e01aa3_0_41"/>
          <p:cNvSpPr txBox="1"/>
          <p:nvPr>
            <p:ph idx="3" type="body"/>
          </p:nvPr>
        </p:nvSpPr>
        <p:spPr>
          <a:xfrm>
            <a:off x="1120775" y="3129100"/>
            <a:ext cx="11502000" cy="10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c9c0476d85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075" y="0"/>
            <a:ext cx="9143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7c0da0410_0_16"/>
          <p:cNvSpPr txBox="1"/>
          <p:nvPr>
            <p:ph idx="1" type="body"/>
          </p:nvPr>
        </p:nvSpPr>
        <p:spPr>
          <a:xfrm>
            <a:off x="1120775" y="1784350"/>
            <a:ext cx="8625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Использование модели вынесено в отдельный сервис </a:t>
            </a:r>
            <a:endParaRPr/>
          </a:p>
        </p:txBody>
      </p:sp>
      <p:sp>
        <p:nvSpPr>
          <p:cNvPr id="534" name="Google Shape;534;gc7c0da0410_0_1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Model as a service</a:t>
            </a:r>
            <a:endParaRPr/>
          </a:p>
        </p:txBody>
      </p:sp>
      <p:sp>
        <p:nvSpPr>
          <p:cNvPr id="535" name="Google Shape;535;gc7c0da0410_0_16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ce07e88eb_0_6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Сетевой задержка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масштабировать независимо от приложения</a:t>
            </a:r>
            <a:endParaRPr/>
          </a:p>
        </p:txBody>
      </p:sp>
      <p:sp>
        <p:nvSpPr>
          <p:cNvPr id="541" name="Google Shape;541;gcce07e88eb_0_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Model as a service</a:t>
            </a:r>
            <a:r>
              <a:rPr lang="ru-RU" sz="2800">
                <a:solidFill>
                  <a:schemeClr val="dk1"/>
                </a:solidFill>
              </a:rPr>
              <a:t>: характеристики</a:t>
            </a:r>
            <a:r>
              <a:rPr lang="ru-RU"/>
              <a:t> </a:t>
            </a:r>
            <a:endParaRPr/>
          </a:p>
        </p:txBody>
      </p:sp>
      <p:sp>
        <p:nvSpPr>
          <p:cNvPr id="542" name="Google Shape;542;gcce07e88eb_0_6"/>
          <p:cNvSpPr txBox="1"/>
          <p:nvPr>
            <p:ph idx="3" type="body"/>
          </p:nvPr>
        </p:nvSpPr>
        <p:spPr>
          <a:xfrm>
            <a:off x="1120775" y="3129100"/>
            <a:ext cx="11502000" cy="10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ce07e88eb_0_12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Сетевая задержка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Независимый релизный цикл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масштабировать независимо от приложения</a:t>
            </a:r>
            <a:endParaRPr/>
          </a:p>
        </p:txBody>
      </p:sp>
      <p:sp>
        <p:nvSpPr>
          <p:cNvPr id="548" name="Google Shape;548;gcce07e88eb_0_12"/>
          <p:cNvSpPr txBox="1"/>
          <p:nvPr>
            <p:ph idx="2" type="body"/>
          </p:nvPr>
        </p:nvSpPr>
        <p:spPr>
          <a:xfrm>
            <a:off x="1120775" y="4819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</a:rPr>
              <a:t>Масштабирование приложения</a:t>
            </a:r>
            <a:endParaRPr/>
          </a:p>
        </p:txBody>
      </p:sp>
      <p:sp>
        <p:nvSpPr>
          <p:cNvPr id="549" name="Google Shape;549;gcce07e88eb_0_12"/>
          <p:cNvSpPr txBox="1"/>
          <p:nvPr>
            <p:ph idx="3" type="body"/>
          </p:nvPr>
        </p:nvSpPr>
        <p:spPr>
          <a:xfrm>
            <a:off x="1120775" y="3129100"/>
            <a:ext cx="11502000" cy="10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ce07e88eb_0_1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Масштабирование</a:t>
            </a:r>
            <a:endParaRPr/>
          </a:p>
        </p:txBody>
      </p:sp>
      <p:sp>
        <p:nvSpPr>
          <p:cNvPr id="555" name="Google Shape;555;gcce07e88eb_0_18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gcce07e88eb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225" y="1632150"/>
            <a:ext cx="4465351" cy="501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ce07e88eb_0_26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cce07e88eb_0_2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UPDATE модели</a:t>
            </a:r>
            <a:endParaRPr/>
          </a:p>
        </p:txBody>
      </p:sp>
      <p:sp>
        <p:nvSpPr>
          <p:cNvPr id="563" name="Google Shape;563;gcce07e88eb_0_26"/>
          <p:cNvSpPr txBox="1"/>
          <p:nvPr>
            <p:ph idx="3" type="body"/>
          </p:nvPr>
        </p:nvSpPr>
        <p:spPr>
          <a:xfrm>
            <a:off x="4554300" y="54603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</a:rPr>
              <a:t>V1.1 -&gt; V1.2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64" name="Google Shape;564;gcce07e88eb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222" y="1784350"/>
            <a:ext cx="5002749" cy="333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a53d35085_0_21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Model as a </a:t>
            </a:r>
            <a:r>
              <a:rPr lang="ru-RU"/>
              <a:t>code</a:t>
            </a:r>
            <a:endParaRPr/>
          </a:p>
        </p:txBody>
      </p:sp>
      <p:sp>
        <p:nvSpPr>
          <p:cNvPr id="570" name="Google Shape;570;gca53d35085_0_217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71" name="Google Shape;571;gca53d35085_0_217"/>
          <p:cNvSpPr/>
          <p:nvPr/>
        </p:nvSpPr>
        <p:spPr>
          <a:xfrm>
            <a:off x="1299575" y="1718600"/>
            <a:ext cx="9237000" cy="4036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a53d35085_0_23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Model as a data</a:t>
            </a:r>
            <a:endParaRPr/>
          </a:p>
        </p:txBody>
      </p:sp>
      <p:sp>
        <p:nvSpPr>
          <p:cNvPr id="577" name="Google Shape;577;gca53d35085_0_231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ru-RU"/>
              <a:t> </a:t>
            </a:r>
            <a:endParaRPr/>
          </a:p>
        </p:txBody>
      </p:sp>
      <p:pic>
        <p:nvPicPr>
          <p:cNvPr id="578" name="Google Shape;578;gca53d35085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100" y="1792775"/>
            <a:ext cx="8672325" cy="48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a53d35085_0_250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584" name="Google Shape;584;gca53d35085_0_250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100"/>
              <a:t>В зависимости от сценария использования мы будем деплоить в разные окружения </a:t>
            </a:r>
            <a:endParaRPr sz="31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585" name="Google Shape;585;gca53d35085_0_250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ca53d35085_0_237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ca53d35085_0_237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ca53d35085_0_237"/>
          <p:cNvSpPr txBox="1"/>
          <p:nvPr/>
        </p:nvSpPr>
        <p:spPr>
          <a:xfrm>
            <a:off x="-138300" y="4452800"/>
            <a:ext cx="7688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	Мониторинг</a:t>
            </a:r>
            <a:endParaRPr b="0" i="0" sz="5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gc7c0da0410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6025"/>
            <a:ext cx="11887200" cy="371787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c7c0da0410_0_53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Технические метрики</a:t>
            </a:r>
            <a:endParaRPr/>
          </a:p>
        </p:txBody>
      </p:sp>
      <p:sp>
        <p:nvSpPr>
          <p:cNvPr id="599" name="Google Shape;599;gc7c0da0410_0_53"/>
          <p:cNvSpPr txBox="1"/>
          <p:nvPr>
            <p:ph idx="4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c7c0da0410_0_53"/>
          <p:cNvSpPr txBox="1"/>
          <p:nvPr/>
        </p:nvSpPr>
        <p:spPr>
          <a:xfrm>
            <a:off x="517400" y="1975550"/>
            <a:ext cx="54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cpu, gpu, query per seconds, errors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9c0476d85_0_13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Модель должна быть в проде!</a:t>
            </a:r>
            <a:endParaRPr/>
          </a:p>
        </p:txBody>
      </p:sp>
      <p:pic>
        <p:nvPicPr>
          <p:cNvPr id="139" name="Google Shape;139;gc9c0476d85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4087" y="1651500"/>
            <a:ext cx="7453189" cy="520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cca6788c44_0_122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 specific</a:t>
            </a:r>
            <a:endParaRPr/>
          </a:p>
        </p:txBody>
      </p:sp>
      <p:sp>
        <p:nvSpPr>
          <p:cNvPr id="606" name="Google Shape;606;gcca6788c44_0_122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gcca6788c44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0" y="1717389"/>
            <a:ext cx="8742501" cy="49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ca6788c44_0_131"/>
          <p:cNvSpPr txBox="1"/>
          <p:nvPr>
            <p:ph idx="1" type="body"/>
          </p:nvPr>
        </p:nvSpPr>
        <p:spPr>
          <a:xfrm>
            <a:off x="1120775" y="1784350"/>
            <a:ext cx="58170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cca6788c44_0_131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Monitoring Scheme</a:t>
            </a:r>
            <a:endParaRPr/>
          </a:p>
        </p:txBody>
      </p:sp>
      <p:sp>
        <p:nvSpPr>
          <p:cNvPr id="614" name="Google Shape;614;gcca6788c44_0_131"/>
          <p:cNvSpPr txBox="1"/>
          <p:nvPr>
            <p:ph idx="3" type="body"/>
          </p:nvPr>
        </p:nvSpPr>
        <p:spPr>
          <a:xfrm>
            <a:off x="1120775" y="3129100"/>
            <a:ext cx="9826800" cy="26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cca6788c44_0_131"/>
          <p:cNvSpPr txBox="1"/>
          <p:nvPr>
            <p:ph idx="4" type="body"/>
          </p:nvPr>
        </p:nvSpPr>
        <p:spPr>
          <a:xfrm>
            <a:off x="1103213" y="5746613"/>
            <a:ext cx="97614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gcca6788c44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92" y="1690300"/>
            <a:ext cx="7203357" cy="39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cca6788c44_0_131"/>
          <p:cNvSpPr txBox="1"/>
          <p:nvPr/>
        </p:nvSpPr>
        <p:spPr>
          <a:xfrm>
            <a:off x="4562600" y="6277750"/>
            <a:ext cx="78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https://medium.com/eliiza-ai/why-your-models-might-not-work-after-covid-19-a00509e4920b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cbad854bef_0_10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gcbad854bef_0_105"/>
          <p:cNvSpPr txBox="1"/>
          <p:nvPr/>
        </p:nvSpPr>
        <p:spPr>
          <a:xfrm>
            <a:off x="1345600" y="1898450"/>
            <a:ext cx="8444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gcbad854bef_0_105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>
                <a:solidFill>
                  <a:schemeClr val="dk1"/>
                </a:solidFill>
              </a:rPr>
              <a:t>Что поможет реализовать?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625" name="Google Shape;625;gcbad854bef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700" y="1704125"/>
            <a:ext cx="3025075" cy="23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cbad854bef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725" y="2725525"/>
            <a:ext cx="4553024" cy="15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cbad854bef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300" y="3622425"/>
            <a:ext cx="2490949" cy="24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gc7c0da0410_0_30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c7c0da0410_0_30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gc7c0da0410_0_30"/>
          <p:cNvSpPr txBox="1"/>
          <p:nvPr/>
        </p:nvSpPr>
        <p:spPr>
          <a:xfrm>
            <a:off x="-138300" y="4452800"/>
            <a:ext cx="7688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ru-RU" sz="5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Итерация</a:t>
            </a:r>
            <a:endParaRPr b="0" i="0" sz="5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7c0da0410_0_39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Модель разработана не раз и навсегда</a:t>
            </a:r>
            <a:endParaRPr/>
          </a:p>
        </p:txBody>
      </p:sp>
      <p:pic>
        <p:nvPicPr>
          <p:cNvPr id="640" name="Google Shape;640;gc7c0da0410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2525" y="1133225"/>
            <a:ext cx="5724774" cy="57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7c0da0410_0_47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MLOPS: level 2</a:t>
            </a:r>
            <a:endParaRPr/>
          </a:p>
        </p:txBody>
      </p:sp>
      <p:pic>
        <p:nvPicPr>
          <p:cNvPr id="646" name="Google Shape;646;gc7c0da0410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950" y="1631925"/>
            <a:ext cx="7674724" cy="51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cbad854bef_0_4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Автоматизация помогает двигаться быстрее</a:t>
            </a:r>
            <a:endParaRPr/>
          </a:p>
        </p:txBody>
      </p:sp>
      <p:pic>
        <p:nvPicPr>
          <p:cNvPr id="652" name="Google Shape;652;gcbad854bef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5" y="1711950"/>
            <a:ext cx="10346451" cy="479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bad854bef_0_116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поможет реализовать?</a:t>
            </a:r>
            <a:endParaRPr/>
          </a:p>
        </p:txBody>
      </p:sp>
      <p:pic>
        <p:nvPicPr>
          <p:cNvPr id="658" name="Google Shape;658;gcbad854bef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096" y="4240926"/>
            <a:ext cx="3074275" cy="25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cbad854bef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3125" y="1782875"/>
            <a:ext cx="2975801" cy="25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cbad854bef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425" y="1888537"/>
            <a:ext cx="3933024" cy="2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cbad854bef_0_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0896" y="4523250"/>
            <a:ext cx="5226153" cy="21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gc9c0476d85_0_733"/>
          <p:cNvPicPr preferRelativeResize="0"/>
          <p:nvPr/>
        </p:nvPicPr>
        <p:blipFill rotWithShape="1">
          <a:blip r:embed="rId3">
            <a:alphaModFix/>
          </a:blip>
          <a:srcRect b="15894" l="0" r="0" t="0"/>
          <a:stretch/>
        </p:blipFill>
        <p:spPr>
          <a:xfrm>
            <a:off x="0" y="0"/>
            <a:ext cx="1223636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c9c0476d85_0_733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gc9c0476d85_0_733"/>
          <p:cNvSpPr txBox="1"/>
          <p:nvPr/>
        </p:nvSpPr>
        <p:spPr>
          <a:xfrm>
            <a:off x="-176050" y="4688625"/>
            <a:ext cx="7688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5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История 2-х компаний</a:t>
            </a:r>
            <a:endParaRPr b="0" i="0" sz="5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9c0476d85_0_837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Company 1</a:t>
            </a:r>
            <a:endParaRPr/>
          </a:p>
        </p:txBody>
      </p:sp>
      <p:pic>
        <p:nvPicPr>
          <p:cNvPr id="674" name="Google Shape;674;gc9c0476d85_0_8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625" y="1753608"/>
            <a:ext cx="9008733" cy="4849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9c0476d85_0_179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Infra - это важно</a:t>
            </a:r>
            <a:endParaRPr/>
          </a:p>
        </p:txBody>
      </p:sp>
      <p:sp>
        <p:nvSpPr>
          <p:cNvPr id="145" name="Google Shape;145;gc9c0476d85_0_179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6" name="Google Shape;146;gc9c0476d85_0_179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/>
          </a:p>
        </p:txBody>
      </p:sp>
      <p:pic>
        <p:nvPicPr>
          <p:cNvPr id="147" name="Google Shape;147;gc9c0476d85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000" y="1996225"/>
            <a:ext cx="11679999" cy="41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c9c0476d85_0_179"/>
          <p:cNvSpPr txBox="1"/>
          <p:nvPr/>
        </p:nvSpPr>
        <p:spPr>
          <a:xfrm>
            <a:off x="7905100" y="6370600"/>
            <a:ext cx="71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Hidden Technical Debt in Machine Learning Systems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c9c0476d85_0_842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4000"/>
              <a:buNone/>
            </a:pPr>
            <a:r>
              <a:rPr lang="ru-RU"/>
              <a:t>Company 2</a:t>
            </a:r>
            <a:endParaRPr/>
          </a:p>
        </p:txBody>
      </p:sp>
      <p:pic>
        <p:nvPicPr>
          <p:cNvPr id="680" name="Google Shape;680;gc9c0476d85_0_8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46384"/>
            <a:ext cx="12192002" cy="280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c9c0476d85_0_85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Итоги </a:t>
            </a:r>
            <a:endParaRPr/>
          </a:p>
        </p:txBody>
      </p:sp>
      <p:sp>
        <p:nvSpPr>
          <p:cNvPr id="686" name="Google Shape;686;gc9c0476d85_0_855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ru-RU" sz="2800"/>
              <a:t>Двигаться быстро важно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ru-RU" sz="2800"/>
              <a:t>Но вложиться в инфру/процесс тоже важно</a:t>
            </a:r>
            <a:endParaRPr sz="2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gcca6788c44_0_12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>
            <a:off x="0" y="0"/>
            <a:ext cx="1223636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cca6788c44_0_12"/>
          <p:cNvSpPr/>
          <p:nvPr/>
        </p:nvSpPr>
        <p:spPr>
          <a:xfrm>
            <a:off x="-1" y="3753853"/>
            <a:ext cx="7411500" cy="253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233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gcca6788c44_0_12"/>
          <p:cNvSpPr txBox="1"/>
          <p:nvPr/>
        </p:nvSpPr>
        <p:spPr>
          <a:xfrm>
            <a:off x="-216900" y="4268500"/>
            <a:ext cx="79806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Роли в ML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cca6788c44_0_18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Роли в ML </a:t>
            </a:r>
            <a:endParaRPr/>
          </a:p>
        </p:txBody>
      </p:sp>
      <p:sp>
        <p:nvSpPr>
          <p:cNvPr id="699" name="Google Shape;699;gcca6788c44_0_18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00" name="Google Shape;700;gcca6788c44_0_18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/>
          </a:p>
        </p:txBody>
      </p:sp>
      <p:pic>
        <p:nvPicPr>
          <p:cNvPr id="701" name="Google Shape;701;gcca6788c44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700" y="1648350"/>
            <a:ext cx="9229302" cy="503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cca6788c44_0_25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Enterprise ML</a:t>
            </a:r>
            <a:endParaRPr/>
          </a:p>
        </p:txBody>
      </p:sp>
      <p:sp>
        <p:nvSpPr>
          <p:cNvPr id="707" name="Google Shape;707;gcca6788c44_0_25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/>
          </a:p>
        </p:txBody>
      </p:sp>
      <p:pic>
        <p:nvPicPr>
          <p:cNvPr id="708" name="Google Shape;708;gcca6788c44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6972" y="1597125"/>
            <a:ext cx="5218154" cy="51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ca6788c44_0_31"/>
          <p:cNvSpPr txBox="1"/>
          <p:nvPr>
            <p:ph idx="1" type="body"/>
          </p:nvPr>
        </p:nvSpPr>
        <p:spPr>
          <a:xfrm>
            <a:off x="1120775" y="2832275"/>
            <a:ext cx="53046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ru-RU" sz="1800">
                <a:solidFill>
                  <a:schemeClr val="dk1"/>
                </a:solidFill>
              </a:rPr>
              <a:t>					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Разработку модели</a:t>
            </a:r>
            <a:br>
              <a:rPr lang="ru-RU" sz="1800">
                <a:solidFill>
                  <a:schemeClr val="dk1"/>
                </a:solidFill>
              </a:rPr>
            </a:b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За то, что модель готова к эксплуатации</a:t>
            </a:r>
            <a:br>
              <a:rPr lang="ru-RU" sz="1800">
                <a:solidFill>
                  <a:schemeClr val="dk1"/>
                </a:solidFill>
              </a:rPr>
            </a:b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Развертывание модели +-</a:t>
            </a:r>
            <a:br>
              <a:rPr lang="ru-RU" sz="1800">
                <a:solidFill>
                  <a:schemeClr val="dk1"/>
                </a:solidFill>
              </a:rPr>
            </a:b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Оценка качества модели онлайн-оффлайн</a:t>
            </a:r>
            <a:br>
              <a:rPr lang="ru-RU" sz="1800">
                <a:solidFill>
                  <a:schemeClr val="dk1"/>
                </a:solidFill>
              </a:rPr>
            </a:br>
            <a:br>
              <a:rPr lang="ru-RU" sz="1800">
                <a:solidFill>
                  <a:schemeClr val="dk1"/>
                </a:solidFill>
              </a:rPr>
            </a:br>
            <a:r>
              <a:rPr lang="ru-RU" sz="1800">
                <a:solidFill>
                  <a:schemeClr val="dk1"/>
                </a:solidFill>
              </a:rPr>
              <a:t>Итеративное улучшение моделей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14" name="Google Shape;714;gcca6788c4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3497" y="0"/>
            <a:ext cx="2328503" cy="17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cca6788c44_0_31"/>
          <p:cNvSpPr txBox="1"/>
          <p:nvPr>
            <p:ph idx="2" type="body"/>
          </p:nvPr>
        </p:nvSpPr>
        <p:spPr>
          <a:xfrm>
            <a:off x="1120775" y="355498"/>
            <a:ext cx="9726300" cy="5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Data Scientist/ML Engineer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gcca6788c44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900" y="0"/>
            <a:ext cx="4139100" cy="2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cca6788c44_0_38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Data Engineer</a:t>
            </a:r>
            <a:endParaRPr/>
          </a:p>
        </p:txBody>
      </p:sp>
      <p:sp>
        <p:nvSpPr>
          <p:cNvPr id="722" name="Google Shape;722;gcca6788c44_0_38"/>
          <p:cNvSpPr txBox="1"/>
          <p:nvPr/>
        </p:nvSpPr>
        <p:spPr>
          <a:xfrm>
            <a:off x="1355325" y="3090175"/>
            <a:ext cx="5204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Создание платформы данных</a:t>
            </a:r>
            <a:br>
              <a:rPr lang="ru-RU" sz="1800"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Разработку конкретных источников для моделей </a:t>
            </a:r>
            <a:br>
              <a:rPr lang="ru-RU" sz="1800"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Оптимизацию производительности data pipelines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cca6788c44_0_44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Software Engineer</a:t>
            </a:r>
            <a:endParaRPr/>
          </a:p>
        </p:txBody>
      </p:sp>
      <p:pic>
        <p:nvPicPr>
          <p:cNvPr id="728" name="Google Shape;728;gcca6788c44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825" y="1"/>
            <a:ext cx="3460174" cy="19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cca6788c44_0_44"/>
          <p:cNvSpPr txBox="1"/>
          <p:nvPr/>
        </p:nvSpPr>
        <p:spPr>
          <a:xfrm>
            <a:off x="3164875" y="3541950"/>
            <a:ext cx="52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Proxima Nova"/>
                <a:ea typeface="Proxima Nova"/>
                <a:cs typeface="Proxima Nova"/>
                <a:sym typeface="Proxima Nova"/>
              </a:rPr>
              <a:t>Встраивание моделек в продукт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cca6788c44_0_50"/>
          <p:cNvSpPr txBox="1"/>
          <p:nvPr>
            <p:ph idx="2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DEVOPS</a:t>
            </a:r>
            <a:endParaRPr/>
          </a:p>
        </p:txBody>
      </p:sp>
      <p:pic>
        <p:nvPicPr>
          <p:cNvPr id="735" name="Google Shape;735;gcca6788c44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375" y="0"/>
            <a:ext cx="3273624" cy="20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cca6788c44_0_50"/>
          <p:cNvSpPr txBox="1"/>
          <p:nvPr/>
        </p:nvSpPr>
        <p:spPr>
          <a:xfrm>
            <a:off x="1355325" y="2963675"/>
            <a:ext cx="5204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Создание платформы для развертывания и мониторинга приложений ( в том числе и моделей)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Создание CICD пайплайнов для компонентов ML систем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cbd9e01aa3_0_36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742" name="Google Shape;742;gcbd9e01aa3_0_36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Люди всякие нужны, люди всякие важны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Data Scientist должен иметь возможность доставлять результаты своего труда  САМ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-RU"/>
              <a:t>Переписывать за DS код тренировки/инференса моделей — антипаттерн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c0476d85_0_194"/>
          <p:cNvSpPr txBox="1"/>
          <p:nvPr>
            <p:ph idx="1" type="body"/>
          </p:nvPr>
        </p:nvSpPr>
        <p:spPr>
          <a:xfrm>
            <a:off x="1120775" y="355493"/>
            <a:ext cx="9726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154" name="Google Shape;154;gc9c0476d85_0_194"/>
          <p:cNvSpPr txBox="1"/>
          <p:nvPr>
            <p:ph idx="2" type="body"/>
          </p:nvPr>
        </p:nvSpPr>
        <p:spPr>
          <a:xfrm>
            <a:off x="1120775" y="1795249"/>
            <a:ext cx="98268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5" name="Google Shape;155;gc9c0476d85_0_194"/>
          <p:cNvSpPr txBox="1"/>
          <p:nvPr>
            <p:ph idx="3" type="body"/>
          </p:nvPr>
        </p:nvSpPr>
        <p:spPr>
          <a:xfrm>
            <a:off x="1119188" y="5715000"/>
            <a:ext cx="976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80"/>
              <a:buNone/>
            </a:pPr>
            <a:r>
              <a:t/>
            </a:r>
            <a:endParaRPr/>
          </a:p>
        </p:txBody>
      </p:sp>
      <p:pic>
        <p:nvPicPr>
          <p:cNvPr id="156" name="Google Shape;156;gc9c0476d85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200" y="0"/>
            <a:ext cx="9408523" cy="711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cca6788c44_0_56"/>
          <p:cNvSpPr txBox="1"/>
          <p:nvPr>
            <p:ph type="title"/>
          </p:nvPr>
        </p:nvSpPr>
        <p:spPr>
          <a:xfrm>
            <a:off x="554133" y="791156"/>
            <a:ext cx="15147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748" name="Google Shape;748;gcca6788c44_0_56"/>
          <p:cNvSpPr txBox="1"/>
          <p:nvPr>
            <p:ph idx="1" type="body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749" name="Google Shape;749;gcca6788c44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27100"/>
            <a:ext cx="12192000" cy="7619988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cca6788c44_0_56"/>
          <p:cNvSpPr txBox="1"/>
          <p:nvPr/>
        </p:nvSpPr>
        <p:spPr>
          <a:xfrm>
            <a:off x="7058500" y="5461967"/>
            <a:ext cx="498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https://towardsdatascience.com/t-shaped-skills-builder-guide-in-2020-for-end-to-end-data-scientist-33d2652511b0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cca6788c44_0_56"/>
          <p:cNvSpPr txBox="1"/>
          <p:nvPr/>
        </p:nvSpPr>
        <p:spPr>
          <a:xfrm>
            <a:off x="2773000" y="649333"/>
            <a:ext cx="44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